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0.xml" ContentType="application/vnd.openxmlformats-officedocument.presentationml.tags+xml"/>
  <Override PartName="/ppt/notesSlides/notesSlide11.xml" ContentType="application/vnd.openxmlformats-officedocument.presentationml.notesSlide+xml"/>
  <Override PartName="/ppt/tags/tag41.xml" ContentType="application/vnd.openxmlformats-officedocument.presentationml.tags+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26"/>
  </p:notesMasterIdLst>
  <p:handoutMasterIdLst>
    <p:handoutMasterId r:id="rId27"/>
  </p:handoutMasterIdLst>
  <p:sldIdLst>
    <p:sldId id="2076137945" r:id="rId6"/>
    <p:sldId id="2076137946" r:id="rId7"/>
    <p:sldId id="2076137911" r:id="rId8"/>
    <p:sldId id="2076137947" r:id="rId9"/>
    <p:sldId id="2076137948" r:id="rId10"/>
    <p:sldId id="10057" r:id="rId11"/>
    <p:sldId id="2076137951" r:id="rId12"/>
    <p:sldId id="11930" r:id="rId13"/>
    <p:sldId id="10025" r:id="rId14"/>
    <p:sldId id="2076136689" r:id="rId15"/>
    <p:sldId id="9885" r:id="rId16"/>
    <p:sldId id="2076136705" r:id="rId17"/>
    <p:sldId id="9886" r:id="rId18"/>
    <p:sldId id="9981" r:id="rId19"/>
    <p:sldId id="9937" r:id="rId20"/>
    <p:sldId id="9933" r:id="rId21"/>
    <p:sldId id="9980" r:id="rId22"/>
    <p:sldId id="338" r:id="rId23"/>
    <p:sldId id="2076137949" r:id="rId24"/>
    <p:sldId id="2076137950" r:id="rId25"/>
  </p:sldIdLst>
  <p:sldSz cx="12436475" cy="6994525"/>
  <p:notesSz cx="6858000" cy="9144000"/>
  <p:custDataLst>
    <p:tags r:id="rId28"/>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ldId id="2076137945"/>
            <p14:sldId id="2076137946"/>
            <p14:sldId id="2076137911"/>
          </p14:sldIdLst>
        </p14:section>
        <p14:section name="Main Section" id="{DBA7CB84-7B66-4E24-AC1A-2003CF831DC5}">
          <p14:sldIdLst>
            <p14:sldId id="2076137947"/>
            <p14:sldId id="2076137948"/>
            <p14:sldId id="10057"/>
            <p14:sldId id="2076137951"/>
            <p14:sldId id="11930"/>
            <p14:sldId id="10025"/>
            <p14:sldId id="2076136689"/>
            <p14:sldId id="9885"/>
            <p14:sldId id="2076136705"/>
            <p14:sldId id="9886"/>
            <p14:sldId id="9981"/>
            <p14:sldId id="9937"/>
            <p14:sldId id="9933"/>
            <p14:sldId id="9980"/>
            <p14:sldId id="338"/>
            <p14:sldId id="2076137949"/>
            <p14:sldId id="2076137950"/>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ED"/>
    <a:srgbClr val="0078D4"/>
    <a:srgbClr val="FFFFFF"/>
    <a:srgbClr val="FF0066"/>
    <a:srgbClr val="00BCF2"/>
    <a:srgbClr val="F2F2F2"/>
    <a:srgbClr val="000000"/>
    <a:srgbClr val="B3EBFB"/>
    <a:srgbClr val="DADAD8"/>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8" autoAdjust="0"/>
    <p:restoredTop sz="60629" autoAdjust="0"/>
  </p:normalViewPr>
  <p:slideViewPr>
    <p:cSldViewPr>
      <p:cViewPr varScale="1">
        <p:scale>
          <a:sx n="84" d="100"/>
          <a:sy n="84" d="100"/>
        </p:scale>
        <p:origin x="60" y="312"/>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dirty="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4/26/2020 6:22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4/26/2020 6:20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4/26/2020 6:20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tempdb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126030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4/26/2020 6:20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0D77EC-7210-4A9C-B813-11969CCBFA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4/26/2020 6:20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4/26/2020 6:20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Video example:</a:t>
            </a:r>
          </a:p>
          <a:p>
            <a:r>
              <a:rPr lang="en-US" b="0" dirty="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https://docs.microsoft.com/en-us/azure/sql-data-warehouse/sql-data-warehouse-workload-isolation</a:t>
            </a:r>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461455013"/>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966693"/>
          </a:xfrm>
        </p:spPr>
        <p:txBody>
          <a:bodyPr wrap="square" lIns="0" tIns="0" rIns="0" bIns="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indent="0">
              <a:lnSpc>
                <a:spcPct val="110000"/>
              </a:lnSpc>
              <a:spcBef>
                <a:spcPts val="0"/>
              </a:spcBef>
              <a:spcAft>
                <a:spcPts val="612"/>
              </a:spcAft>
              <a:buNone/>
              <a:defRPr sz="1632">
                <a:solidFill>
                  <a:srgbClr val="000000"/>
                </a:solidFill>
              </a:defRPr>
            </a:lvl2pPr>
            <a:lvl3pPr marL="0" indent="0">
              <a:lnSpc>
                <a:spcPct val="110000"/>
              </a:lnSpc>
              <a:spcBef>
                <a:spcPts val="0"/>
              </a:spcBef>
              <a:spcAft>
                <a:spcPts val="612"/>
              </a:spcAft>
              <a:buNone/>
              <a:defRPr sz="1428">
                <a:solidFill>
                  <a:srgbClr val="000000"/>
                </a:solidFill>
                <a:latin typeface="+mn-lt"/>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2006082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0280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18508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1480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36379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407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55077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748547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90242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6592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7815605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0036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56551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71098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4306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1048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8543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315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82012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228401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7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160919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63862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image" Target="../media/image13.emf"/><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theme" Target="../theme/theme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9"/>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6" r:id="rId36"/>
    <p:sldLayoutId id="2147484407" r:id="rId37"/>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2029605325"/>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Monitor &amp; Manage</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215580" y="1069668"/>
          <a:ext cx="12056996" cy="5870915"/>
        </p:xfrm>
        <a:graphic>
          <a:graphicData uri="http://schemas.openxmlformats.org/drawingml/2006/table">
            <a:tbl>
              <a:tblPr bandRow="1">
                <a:tableStyleId>{5940675A-B579-460E-94D1-54222C63F5DA}</a:tableStyleId>
              </a:tblPr>
              <a:tblGrid>
                <a:gridCol w="1984575">
                  <a:extLst>
                    <a:ext uri="{9D8B030D-6E8A-4147-A177-3AD203B41FA5}">
                      <a16:colId xmlns:a16="http://schemas.microsoft.com/office/drawing/2014/main" val="3849074245"/>
                    </a:ext>
                  </a:extLst>
                </a:gridCol>
                <a:gridCol w="5406265">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a:t>Session Day/Time:</a:t>
                      </a:r>
                    </a:p>
                  </a:txBody>
                  <a:tcPr marL="93260" marR="93260" marT="46630" marB="46630" anchor="ctr">
                    <a:solidFill>
                      <a:schemeClr val="bg1">
                        <a:lumMod val="85000"/>
                      </a:schemeClr>
                    </a:solidFill>
                  </a:tcPr>
                </a:tc>
                <a:tc>
                  <a:txBody>
                    <a:bodyPr/>
                    <a:lstStyle/>
                    <a:p>
                      <a:r>
                        <a:rPr lang="en-US" sz="1100" dirty="0"/>
                        <a:t>Day 3, Model, Manage &amp; Secure: 13:00 – 13:30</a:t>
                      </a:r>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r>
                        <a:rPr lang="en-US" sz="1100" dirty="0"/>
                        <a:t>Presenter: John Doe</a:t>
                      </a:r>
                    </a:p>
                    <a:p>
                      <a:r>
                        <a:rPr lang="en-US" sz="1100" dirty="0"/>
                        <a:t>SME(s): John Doe; Jane Doe</a:t>
                      </a:r>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r>
                        <a:rPr lang="en-US" sz="1100" dirty="0"/>
                        <a:t>Presentation: Single Speaker Presenter, ppt slide presentation, live virtual broadcast via Teams, chat enabled and moderated</a:t>
                      </a:r>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r>
                        <a:rPr lang="en-US" sz="1100" dirty="0"/>
                        <a:t>No cohorts / breakout activities during this session</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919090">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CSA25P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15965409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35794" y="227014"/>
            <a:ext cx="5666571" cy="773112"/>
          </a:xfrm>
        </p:spPr>
        <p:txBody>
          <a:bodyPr/>
          <a:lstStyle/>
          <a:p>
            <a:r>
              <a:rPr lang="en-US" dirty="0"/>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35795" y="1152407"/>
            <a:ext cx="4940494" cy="5180413"/>
          </a:xfrm>
        </p:spPr>
        <p:txBody>
          <a:bodyPr/>
          <a:lstStyle/>
          <a:p>
            <a:r>
              <a:rPr lang="en-US" sz="1836" b="1" dirty="0">
                <a:solidFill>
                  <a:schemeClr val="tx2"/>
                </a:solidFill>
                <a:latin typeface="+mj-lt"/>
              </a:rPr>
              <a:t>Overview</a:t>
            </a:r>
          </a:p>
          <a:p>
            <a:r>
              <a:rPr lang="en-US" sz="1632" dirty="0"/>
              <a:t>Monitor SQL Pool in Azure Portal for overall usage and query activities</a:t>
            </a:r>
            <a:r>
              <a:rPr lang="en-US" dirty="0"/>
              <a:t>.</a:t>
            </a:r>
          </a:p>
          <a:p>
            <a:r>
              <a:rPr lang="en-US" sz="1836" b="1" dirty="0">
                <a:solidFill>
                  <a:schemeClr val="tx2"/>
                </a:solidFill>
                <a:latin typeface="+mj-lt"/>
              </a:rPr>
              <a:t>Benefits</a:t>
            </a:r>
          </a:p>
          <a:p>
            <a:r>
              <a:rPr lang="en-US" sz="1632" dirty="0"/>
              <a:t>Access SQL Audit Logs for my SQL computes</a:t>
            </a:r>
          </a:p>
          <a:p>
            <a:r>
              <a:rPr lang="en-US" sz="1632" dirty="0"/>
              <a:t>Monitor status and progress of all/specific activities</a:t>
            </a:r>
          </a:p>
          <a:p>
            <a:r>
              <a:rPr lang="en-US" sz="1632" dirty="0"/>
              <a:t>Dashboard view to monitor performance</a:t>
            </a:r>
          </a:p>
          <a:p>
            <a:r>
              <a:rPr lang="en-US" sz="1632" dirty="0"/>
              <a:t>Get to know scale of SQL compute resource</a:t>
            </a:r>
          </a:p>
          <a:p>
            <a:endParaRPr lang="en-US" dirty="0"/>
          </a:p>
          <a:p>
            <a:endParaRPr lang="en-US" dirty="0"/>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376289" y="2113899"/>
            <a:ext cx="6624391" cy="4110672"/>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98148" y="1462924"/>
            <a:ext cx="5348445" cy="3471078"/>
          </a:xfrm>
        </p:spPr>
        <p:txBody>
          <a:bodyPr/>
          <a:lstStyle/>
          <a:p>
            <a:pPr lvl="0"/>
            <a:r>
              <a:rPr lang="en-US" sz="1836" b="1" dirty="0">
                <a:solidFill>
                  <a:srgbClr val="3B2E58"/>
                </a:solidFill>
              </a:rPr>
              <a:t>Overview</a:t>
            </a:r>
            <a:endParaRPr lang="en-US" sz="1400" dirty="0">
              <a:latin typeface="+mn-lt"/>
            </a:endParaRPr>
          </a:p>
          <a:p>
            <a:pPr lvl="0"/>
            <a:r>
              <a:rPr lang="en-US" sz="1400" dirty="0">
                <a:latin typeface="+mn-lt"/>
              </a:rPr>
              <a:t>It manages resources, ensures highly efficient resource utilization, and maximizes return on investment (ROI). </a:t>
            </a:r>
          </a:p>
          <a:p>
            <a:pPr lvl="0"/>
            <a:endParaRPr lang="en-US" sz="1400" dirty="0">
              <a:latin typeface="+mn-lt"/>
            </a:endParaRPr>
          </a:p>
          <a:p>
            <a:pPr lvl="0"/>
            <a:r>
              <a:rPr lang="en-US" sz="1400" dirty="0">
                <a:latin typeface="+mn-lt"/>
              </a:rPr>
              <a:t>Synapse is moving away from Resource Class and Concurrency Slots to Workload Management.</a:t>
            </a:r>
          </a:p>
          <a:p>
            <a:pPr lvl="0"/>
            <a:endParaRPr lang="en-US" sz="1400" dirty="0">
              <a:latin typeface="+mn-lt"/>
            </a:endParaRPr>
          </a:p>
          <a:p>
            <a:pPr lvl="0"/>
            <a:r>
              <a:rPr lang="en-US" sz="1400" dirty="0">
                <a:latin typeface="+mn-lt"/>
              </a:rPr>
              <a:t>The three pillars of workload management are</a:t>
            </a:r>
          </a:p>
          <a:p>
            <a:pPr marL="285750" indent="-285750">
              <a:buFont typeface="Arial" panose="020B0604020202020204" pitchFamily="34" charset="0"/>
              <a:buChar char="•"/>
            </a:pPr>
            <a:r>
              <a:rPr lang="en-US" sz="1400" dirty="0">
                <a:latin typeface="+mn-lt"/>
              </a:rPr>
              <a:t>Workload Classification – To assign a request to a workload group and setting importance levels.</a:t>
            </a:r>
          </a:p>
          <a:p>
            <a:pPr marL="285750" indent="-285750">
              <a:buFont typeface="Arial" panose="020B0604020202020204" pitchFamily="34" charset="0"/>
              <a:buChar char="•"/>
            </a:pPr>
            <a:r>
              <a:rPr lang="en-US" sz="1400" dirty="0">
                <a:latin typeface="+mn-lt"/>
              </a:rPr>
              <a:t>Workload Importance – To influence the order in which a request gets access to resources.</a:t>
            </a:r>
          </a:p>
          <a:p>
            <a:pPr marL="285750" indent="-285750">
              <a:buFont typeface="Arial" panose="020B0604020202020204" pitchFamily="34" charset="0"/>
              <a:buChar char="•"/>
            </a:pPr>
            <a:r>
              <a:rPr lang="en-US" sz="1400" dirty="0">
                <a:latin typeface="+mn-lt"/>
              </a:rPr>
              <a:t>Workload Isolation – To reserve resources for a workload group.</a:t>
            </a:r>
          </a:p>
          <a:p>
            <a:pPr lvl="0"/>
            <a:endParaRPr lang="en-US" sz="1400" dirty="0">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218238" y="1274755"/>
            <a:ext cx="6060669" cy="4632659"/>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spcBef>
                  <a:spcPct val="0"/>
                </a:spcBef>
                <a:spcAft>
                  <a:spcPct val="0"/>
                </a:spcAft>
                <a:defRPr/>
              </a:pPr>
              <a:r>
                <a:rPr lang="en-US" sz="2448" kern="0" dirty="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2040" kern="0" dirty="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2040" kern="0" dirty="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2040" kern="0" dirty="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dirty="0"/>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435795" y="1142879"/>
            <a:ext cx="5878227" cy="5659691"/>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solidFill>
                  <a:schemeClr val="tx2"/>
                </a:solidFill>
              </a:rPr>
              <a:t>Overview</a:t>
            </a:r>
          </a:p>
          <a:p>
            <a:r>
              <a:rPr lang="en-US" sz="1632" dirty="0">
                <a:latin typeface="Segoe UI" panose="020B0502040204020203" pitchFamily="34" charset="0"/>
                <a:cs typeface="Segoe UI" panose="020B0502040204020203" pitchFamily="34" charset="0"/>
              </a:rPr>
              <a:t>Map queries to allocations of resources via pre-determined rules.</a:t>
            </a:r>
          </a:p>
          <a:p>
            <a:r>
              <a:rPr lang="en-US" sz="1632" dirty="0">
                <a:latin typeface="Segoe UI" panose="020B0502040204020203" pitchFamily="34" charset="0"/>
                <a:cs typeface="Segoe UI" panose="020B0502040204020203" pitchFamily="34" charset="0"/>
              </a:rPr>
              <a:t>Use with workload importance to effectively share resources across different workload types.</a:t>
            </a:r>
          </a:p>
          <a:p>
            <a:r>
              <a:rPr lang="en-US" sz="1632" dirty="0">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632" dirty="0">
              <a:latin typeface="Segoe UI" panose="020B0502040204020203" pitchFamily="34" charset="0"/>
              <a:cs typeface="Segoe UI" panose="020B0502040204020203" pitchFamily="34" charset="0"/>
            </a:endParaRPr>
          </a:p>
          <a:p>
            <a:r>
              <a:rPr lang="en-US" dirty="0">
                <a:solidFill>
                  <a:schemeClr val="tx2"/>
                </a:solidFill>
              </a:rPr>
              <a:t>Benefits</a:t>
            </a:r>
          </a:p>
          <a:p>
            <a:r>
              <a:rPr lang="en-US" sz="1632" dirty="0">
                <a:latin typeface="Segoe UI" panose="020B0502040204020203" pitchFamily="34" charset="0"/>
                <a:cs typeface="Segoe UI" panose="020B0502040204020203" pitchFamily="34" charset="0"/>
              </a:rPr>
              <a:t>Map queries to both </a:t>
            </a:r>
            <a:r>
              <a:rPr lang="en-US" dirty="0">
                <a:latin typeface="Segoe UI" panose="020B0502040204020203" pitchFamily="34" charset="0"/>
                <a:cs typeface="Segoe UI" panose="020B0502040204020203" pitchFamily="34" charset="0"/>
              </a:rPr>
              <a:t>Resource Management </a:t>
            </a:r>
            <a:r>
              <a:rPr lang="en-US" sz="1632" dirty="0">
                <a:latin typeface="Segoe UI" panose="020B0502040204020203" pitchFamily="34" charset="0"/>
                <a:cs typeface="Segoe UI" panose="020B0502040204020203" pitchFamily="34" charset="0"/>
              </a:rPr>
              <a:t>and Workload Isolation concepts.</a:t>
            </a:r>
          </a:p>
          <a:p>
            <a:endParaRPr lang="en-US" sz="1632" dirty="0">
              <a:latin typeface="Segoe UI" panose="020B0502040204020203" pitchFamily="34" charset="0"/>
              <a:cs typeface="Segoe UI" panose="020B0502040204020203" pitchFamily="34" charset="0"/>
            </a:endParaRPr>
          </a:p>
          <a:p>
            <a:r>
              <a:rPr lang="en-US" dirty="0">
                <a:solidFill>
                  <a:schemeClr val="tx2"/>
                </a:solidFill>
              </a:rPr>
              <a:t>Monitoring DMVs</a:t>
            </a:r>
            <a:r>
              <a:rPr lang="en-US" dirty="0">
                <a:solidFill>
                  <a:schemeClr val="tx2"/>
                </a:solidFill>
                <a:latin typeface="Segoe UI" panose="020B0502040204020203" pitchFamily="34" charset="0"/>
                <a:cs typeface="Segoe UI" panose="020B0502040204020203" pitchFamily="34" charset="0"/>
              </a:rPr>
              <a:t> </a:t>
            </a:r>
          </a:p>
          <a:p>
            <a:r>
              <a:rPr lang="en-US" sz="1632" dirty="0" err="1">
                <a:solidFill>
                  <a:srgbClr val="0000FF"/>
                </a:solidFill>
                <a:latin typeface="Calibri" panose="020F0502020204030204" pitchFamily="34" charset="0"/>
                <a:cs typeface="Calibri" panose="020F0502020204030204" pitchFamily="34" charset="0"/>
              </a:rPr>
              <a:t>sys.workload_management_workload_classifiers</a:t>
            </a:r>
            <a:r>
              <a:rPr lang="en-US" sz="1632" dirty="0">
                <a:solidFill>
                  <a:srgbClr val="0000FF"/>
                </a:solidFill>
                <a:latin typeface="Calibri" panose="020F0502020204030204" pitchFamily="34" charset="0"/>
                <a:cs typeface="Calibri" panose="020F0502020204030204" pitchFamily="34" charset="0"/>
              </a:rPr>
              <a:t> </a:t>
            </a:r>
            <a:r>
              <a:rPr lang="en-US" sz="1632" dirty="0" err="1">
                <a:solidFill>
                  <a:srgbClr val="0000FF"/>
                </a:solidFill>
                <a:latin typeface="Calibri" panose="020F0502020204030204" pitchFamily="34" charset="0"/>
                <a:cs typeface="Calibri" panose="020F0502020204030204" pitchFamily="34" charset="0"/>
              </a:rPr>
              <a:t>sys.workload_management_workload_classifier_details</a:t>
            </a:r>
            <a:r>
              <a:rPr lang="en-US" sz="1632" dirty="0">
                <a:solidFill>
                  <a:srgbClr val="0000FF"/>
                </a:solidFill>
                <a:latin typeface="Calibri" panose="020F0502020204030204" pitchFamily="34" charset="0"/>
                <a:cs typeface="Calibri" panose="020F0502020204030204" pitchFamily="34" charset="0"/>
              </a:rPr>
              <a:t> </a:t>
            </a:r>
          </a:p>
          <a:p>
            <a:r>
              <a:rPr lang="en-US" sz="1632" dirty="0">
                <a:latin typeface="Segoe UI" panose="020B0502040204020203" pitchFamily="34" charset="0"/>
                <a:cs typeface="Segoe UI" panose="020B0502040204020203" pitchFamily="34" charset="0"/>
              </a:rPr>
              <a:t>Query DMVs to view details about all active workload classifiers.</a:t>
            </a:r>
          </a:p>
          <a:p>
            <a:endParaRPr lang="en-US" sz="1632" dirty="0">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677473" y="1550768"/>
            <a:ext cx="5878227" cy="3360468"/>
          </a:xfrm>
          <a:prstGeom prst="rect">
            <a:avLst/>
          </a:prstGeom>
        </p:spPr>
        <p:txBody>
          <a:bodyPr wrap="square">
            <a:spAutoFit/>
          </a:bodyPr>
          <a:lstStyle/>
          <a:p>
            <a:r>
              <a:rPr lang="en-US" sz="1224" dirty="0">
                <a:solidFill>
                  <a:srgbClr val="0000FF"/>
                </a:solidFill>
                <a:highlight>
                  <a:srgbClr val="FFFFFF"/>
                </a:highlight>
                <a:latin typeface="Calibri" panose="020F0502020204030204" pitchFamily="34" charset="0"/>
                <a:cs typeface="Calibri" panose="020F0502020204030204" pitchFamily="34" charset="0"/>
              </a:rPr>
              <a:t>CREATE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WORKLOAD</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CLASSIFIER</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r>
              <a:rPr lang="en-US" sz="1224" dirty="0">
                <a:solidFill>
                  <a:srgbClr val="0000FF"/>
                </a:solidFill>
                <a:highlight>
                  <a:srgbClr val="FFFFFF"/>
                </a:highlight>
                <a:latin typeface="Calibri" panose="020F0502020204030204" pitchFamily="34" charset="0"/>
                <a:cs typeface="Calibri" panose="020F0502020204030204" pitchFamily="34" charset="0"/>
              </a:rPr>
              <a:t>WITH  </a:t>
            </a:r>
          </a:p>
          <a:p>
            <a:r>
              <a:rPr lang="en-US" sz="1224" dirty="0">
                <a:solidFill>
                  <a:srgbClr val="000000"/>
                </a:solidFill>
                <a:highlight>
                  <a:srgbClr val="FFFFFF"/>
                </a:highlight>
                <a:latin typeface="Calibri" panose="020F0502020204030204" pitchFamily="34" charset="0"/>
                <a:cs typeface="Calibri" panose="020F0502020204030204" pitchFamily="34" charset="0"/>
              </a:rPr>
              <a:t>(</a:t>
            </a:r>
          </a:p>
          <a:p>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00"/>
                </a:solidFill>
                <a:highlight>
                  <a:srgbClr val="FFFFFF"/>
                </a:highlight>
                <a:latin typeface="Calibri" panose="020F0502020204030204" pitchFamily="34" charset="0"/>
                <a:cs typeface="Calibri" panose="020F0502020204030204" pitchFamily="34" charset="0"/>
              </a:rPr>
              <a:t>'name’</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r>
              <a:rPr lang="en-US" sz="1224" dirty="0">
                <a:solidFill>
                  <a:srgbClr val="000000"/>
                </a:solidFill>
                <a:highlight>
                  <a:srgbClr val="FFFFFF"/>
                </a:highlight>
                <a:latin typeface="Calibri" panose="020F0502020204030204" pitchFamily="34" charset="0"/>
                <a:cs typeface="Calibri" panose="020F0502020204030204" pitchFamily="34" charset="0"/>
              </a:rPr>
              <a:t>     ,   </a:t>
            </a:r>
            <a:r>
              <a:rPr lang="en-US" sz="1224" dirty="0">
                <a:solidFill>
                  <a:srgbClr val="0000FF"/>
                </a:solidFill>
                <a:highlight>
                  <a:srgbClr val="FFFFFF"/>
                </a:highlight>
                <a:latin typeface="Calibri" panose="020F0502020204030204" pitchFamily="34" charset="0"/>
                <a:cs typeface="Calibri" panose="020F0502020204030204" pitchFamily="34" charset="0"/>
              </a:rPr>
              <a:t>MEMBERNAME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00"/>
                </a:solidFill>
                <a:highlight>
                  <a:srgbClr val="FFFFFF"/>
                </a:highlight>
                <a:latin typeface="Calibri" panose="020F0502020204030204" pitchFamily="34" charset="0"/>
                <a:cs typeface="Calibri" panose="020F0502020204030204" pitchFamily="34" charset="0"/>
              </a:rPr>
              <a:t>‘</a:t>
            </a:r>
            <a:r>
              <a:rPr lang="en-US" sz="1224"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24" dirty="0">
                <a:solidFill>
                  <a:srgbClr val="FF000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r>
              <a:rPr lang="en-US" sz="1224" dirty="0">
                <a:solidFill>
                  <a:srgbClr val="000000"/>
                </a:solidFill>
                <a:highlight>
                  <a:srgbClr val="FFFFFF"/>
                </a:highlight>
                <a:latin typeface="Calibri" panose="020F0502020204030204" pitchFamily="34" charset="0"/>
                <a:cs typeface="Calibri" panose="020F0502020204030204" pitchFamily="34" charset="0"/>
              </a:rPr>
              <a:t> [ [ , ] </a:t>
            </a:r>
            <a:r>
              <a:rPr lang="en-US" sz="1224" dirty="0">
                <a:solidFill>
                  <a:srgbClr val="0000FF"/>
                </a:solidFill>
                <a:highlight>
                  <a:srgbClr val="FFFFFF"/>
                </a:highlight>
                <a:latin typeface="Calibri" panose="020F0502020204030204" pitchFamily="34" charset="0"/>
                <a:cs typeface="Calibri" panose="020F0502020204030204" pitchFamily="34" charset="0"/>
              </a:rPr>
              <a:t>IMPORTANCE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LOW</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BELOW_NORMAL</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NORMAL</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ABOVE_NORMAL</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HIGH</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 </a:t>
            </a: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r>
              <a:rPr lang="en-US" sz="1224" dirty="0">
                <a:solidFill>
                  <a:srgbClr val="000000"/>
                </a:solidFill>
                <a:highlight>
                  <a:srgbClr val="FFFFFF"/>
                </a:highlight>
                <a:latin typeface="Calibri" panose="020F0502020204030204" pitchFamily="34" charset="0"/>
                <a:cs typeface="Calibri" panose="020F0502020204030204" pitchFamily="34" charset="0"/>
              </a:rPr>
              <a:t> [ [ , ] </a:t>
            </a:r>
            <a:r>
              <a:rPr lang="en-US" sz="1224" dirty="0">
                <a:solidFill>
                  <a:srgbClr val="0000FF"/>
                </a:solidFill>
                <a:highlight>
                  <a:srgbClr val="FFFFFF"/>
                </a:highlight>
                <a:latin typeface="Calibri" panose="020F0502020204030204" pitchFamily="34" charset="0"/>
                <a:cs typeface="Calibri" panose="020F0502020204030204" pitchFamily="34" charset="0"/>
              </a:rPr>
              <a:t>WLM_LABEL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00"/>
                </a:solidFill>
                <a:highlight>
                  <a:srgbClr val="FFFFFF"/>
                </a:highlight>
                <a:latin typeface="Calibri" panose="020F0502020204030204" pitchFamily="34" charset="0"/>
                <a:cs typeface="Calibri" panose="020F0502020204030204" pitchFamily="34" charset="0"/>
              </a:rPr>
              <a:t>'label'</a:t>
            </a:r>
            <a:r>
              <a:rPr lang="en-US" sz="1224" dirty="0">
                <a:solidFill>
                  <a:srgbClr val="000000"/>
                </a:solidFill>
                <a:highlight>
                  <a:srgbClr val="FFFFFF"/>
                </a:highlight>
                <a:latin typeface="Calibri" panose="020F0502020204030204" pitchFamily="34" charset="0"/>
                <a:cs typeface="Calibri" panose="020F0502020204030204" pitchFamily="34" charset="0"/>
              </a:rPr>
              <a:t> ]  </a:t>
            </a:r>
          </a:p>
          <a:p>
            <a:r>
              <a:rPr lang="en-US" sz="1224" dirty="0">
                <a:solidFill>
                  <a:srgbClr val="000000"/>
                </a:solidFill>
                <a:highlight>
                  <a:srgbClr val="FFFFFF"/>
                </a:highlight>
                <a:latin typeface="Calibri" panose="020F0502020204030204" pitchFamily="34" charset="0"/>
                <a:cs typeface="Calibri" panose="020F0502020204030204" pitchFamily="34" charset="0"/>
              </a:rPr>
              <a:t> [ [ , ] </a:t>
            </a:r>
            <a:r>
              <a:rPr lang="en-US" sz="1224" dirty="0">
                <a:solidFill>
                  <a:srgbClr val="0000FF"/>
                </a:solidFill>
                <a:highlight>
                  <a:srgbClr val="FFFFFF"/>
                </a:highlight>
                <a:latin typeface="Calibri" panose="020F0502020204030204" pitchFamily="34" charset="0"/>
                <a:cs typeface="Calibri" panose="020F0502020204030204" pitchFamily="34" charset="0"/>
              </a:rPr>
              <a:t>WLM_CONTEXT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00"/>
                </a:solidFill>
                <a:highlight>
                  <a:srgbClr val="FFFFFF"/>
                </a:highlight>
                <a:latin typeface="Calibri" panose="020F0502020204030204" pitchFamily="34" charset="0"/>
                <a:cs typeface="Calibri" panose="020F0502020204030204" pitchFamily="34" charset="0"/>
              </a:rPr>
              <a:t>'name'</a:t>
            </a:r>
            <a:r>
              <a:rPr lang="en-US" sz="1224" dirty="0">
                <a:solidFill>
                  <a:srgbClr val="000000"/>
                </a:solidFill>
                <a:highlight>
                  <a:srgbClr val="FFFFFF"/>
                </a:highlight>
                <a:latin typeface="Calibri" panose="020F0502020204030204" pitchFamily="34" charset="0"/>
                <a:cs typeface="Calibri" panose="020F0502020204030204" pitchFamily="34" charset="0"/>
              </a:rPr>
              <a:t> ]  </a:t>
            </a:r>
          </a:p>
          <a:p>
            <a:r>
              <a:rPr lang="en-US" sz="1224" dirty="0">
                <a:solidFill>
                  <a:srgbClr val="000000"/>
                </a:solidFill>
                <a:highlight>
                  <a:srgbClr val="FFFFFF"/>
                </a:highlight>
                <a:latin typeface="Calibri" panose="020F0502020204030204" pitchFamily="34" charset="0"/>
                <a:cs typeface="Calibri" panose="020F0502020204030204" pitchFamily="34" charset="0"/>
              </a:rPr>
              <a:t> [ [ , ] </a:t>
            </a:r>
            <a:r>
              <a:rPr lang="en-US" sz="1224" dirty="0">
                <a:solidFill>
                  <a:srgbClr val="0000FF"/>
                </a:solidFill>
                <a:highlight>
                  <a:srgbClr val="FFFFFF"/>
                </a:highlight>
                <a:latin typeface="Calibri" panose="020F0502020204030204" pitchFamily="34" charset="0"/>
                <a:cs typeface="Calibri" panose="020F0502020204030204" pitchFamily="34" charset="0"/>
              </a:rPr>
              <a:t>START_TIME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00"/>
                </a:solidFill>
                <a:highlight>
                  <a:srgbClr val="FFFFFF"/>
                </a:highlight>
                <a:latin typeface="Calibri" panose="020F0502020204030204" pitchFamily="34" charset="0"/>
                <a:cs typeface="Calibri" panose="020F0502020204030204" pitchFamily="34" charset="0"/>
              </a:rPr>
              <a:t>'</a:t>
            </a:r>
            <a:r>
              <a:rPr lang="en-US" sz="1224"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24" dirty="0">
                <a:solidFill>
                  <a:srgbClr val="FF000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  </a:t>
            </a:r>
          </a:p>
          <a:p>
            <a:r>
              <a:rPr lang="en-US" sz="1224" dirty="0">
                <a:solidFill>
                  <a:srgbClr val="000000"/>
                </a:solidFill>
                <a:highlight>
                  <a:srgbClr val="FFFFFF"/>
                </a:highlight>
                <a:latin typeface="Calibri" panose="020F0502020204030204" pitchFamily="34" charset="0"/>
                <a:cs typeface="Calibri" panose="020F0502020204030204" pitchFamily="34" charset="0"/>
              </a:rPr>
              <a:t> [ [ , ] </a:t>
            </a:r>
            <a:r>
              <a:rPr lang="en-US" sz="1224" dirty="0">
                <a:solidFill>
                  <a:srgbClr val="0000FF"/>
                </a:solidFill>
                <a:highlight>
                  <a:srgbClr val="FFFFFF"/>
                </a:highlight>
                <a:latin typeface="Calibri" panose="020F0502020204030204" pitchFamily="34" charset="0"/>
                <a:cs typeface="Calibri" panose="020F0502020204030204" pitchFamily="34" charset="0"/>
              </a:rPr>
              <a:t>END_TIME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00"/>
                </a:solidFill>
                <a:highlight>
                  <a:srgbClr val="FFFFFF"/>
                </a:highlight>
                <a:latin typeface="Calibri" panose="020F0502020204030204" pitchFamily="34" charset="0"/>
                <a:cs typeface="Calibri" panose="020F0502020204030204" pitchFamily="34" charset="0"/>
              </a:rPr>
              <a:t>'</a:t>
            </a:r>
            <a:r>
              <a:rPr lang="en-US" sz="1224"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24" dirty="0">
                <a:solidFill>
                  <a:srgbClr val="FF000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  </a:t>
            </a:r>
          </a:p>
          <a:p>
            <a:r>
              <a:rPr lang="en-US" sz="1224" dirty="0">
                <a:solidFill>
                  <a:srgbClr val="000000"/>
                </a:solidFill>
                <a:highlight>
                  <a:srgbClr val="FFFFFF"/>
                </a:highlight>
                <a:latin typeface="Calibri" panose="020F0502020204030204" pitchFamily="34" charset="0"/>
                <a:cs typeface="Calibri" panose="020F0502020204030204" pitchFamily="34" charset="0"/>
              </a:rPr>
              <a:t>)[ ; ]</a:t>
            </a:r>
            <a:endParaRPr lang="en-US" sz="1224" dirty="0">
              <a:highlight>
                <a:srgbClr val="FFFFFF"/>
              </a:highlight>
              <a:latin typeface="Calibri" panose="020F0502020204030204" pitchFamily="34" charset="0"/>
              <a:cs typeface="Calibri" panose="020F0502020204030204" pitchFamily="34" charset="0"/>
            </a:endParaRPr>
          </a:p>
          <a:p>
            <a:pPr defTabSz="932597">
              <a:defRPr/>
            </a:pPr>
            <a:br>
              <a:rPr lang="en-US" sz="1224" dirty="0">
                <a:solidFill>
                  <a:srgbClr val="000000"/>
                </a:solidFill>
                <a:latin typeface="Calibri" panose="020F0502020204030204" pitchFamily="34" charset="0"/>
                <a:cs typeface="Calibri" panose="020F0502020204030204" pitchFamily="34" charset="0"/>
              </a:rPr>
            </a:br>
            <a:r>
              <a:rPr lang="en-US" sz="1224" dirty="0">
                <a:solidFill>
                  <a:srgbClr val="000000"/>
                </a:solidFill>
                <a:latin typeface="Calibri" panose="020F0502020204030204" pitchFamily="34" charset="0"/>
                <a:cs typeface="Calibri" panose="020F0502020204030204" pitchFamily="34" charset="0"/>
              </a:rPr>
              <a:t>  </a:t>
            </a:r>
            <a:r>
              <a:rPr lang="en-US" sz="1224" b="1" i="1" dirty="0">
                <a:solidFill>
                  <a:srgbClr val="505050"/>
                </a:solidFill>
                <a:latin typeface="Calibri" panose="020F0502020204030204" pitchFamily="34" charset="0"/>
                <a:cs typeface="Calibri" panose="020F0502020204030204" pitchFamily="34" charset="0"/>
              </a:rPr>
              <a:t>WORKLOAD_GROUP</a:t>
            </a:r>
            <a:r>
              <a:rPr lang="en-US" sz="1224" i="1" dirty="0">
                <a:solidFill>
                  <a:srgbClr val="505050"/>
                </a:solidFill>
                <a:latin typeface="Calibri" panose="020F0502020204030204" pitchFamily="34" charset="0"/>
                <a:cs typeface="Calibri" panose="020F0502020204030204" pitchFamily="34" charset="0"/>
              </a:rPr>
              <a:t>: maps to an existing resource class</a:t>
            </a:r>
          </a:p>
          <a:p>
            <a:pPr defTabSz="932597">
              <a:defRPr/>
            </a:pPr>
            <a:r>
              <a:rPr lang="en-US" sz="1224" b="1" i="1" dirty="0">
                <a:solidFill>
                  <a:srgbClr val="505050"/>
                </a:solidFill>
                <a:latin typeface="Calibri" panose="020F0502020204030204" pitchFamily="34" charset="0"/>
                <a:cs typeface="Calibri" panose="020F0502020204030204" pitchFamily="34" charset="0"/>
              </a:rPr>
              <a:t>  IMPORTANCE</a:t>
            </a:r>
            <a:r>
              <a:rPr lang="en-US" sz="1224" i="1" dirty="0">
                <a:solidFill>
                  <a:srgbClr val="505050"/>
                </a:solidFill>
                <a:latin typeface="Calibri" panose="020F0502020204030204" pitchFamily="34" charset="0"/>
                <a:cs typeface="Calibri" panose="020F0502020204030204" pitchFamily="34" charset="0"/>
              </a:rPr>
              <a:t>: specifies relative importance of</a:t>
            </a:r>
            <a:br>
              <a:rPr lang="en-US" sz="1224" i="1" dirty="0">
                <a:solidFill>
                  <a:srgbClr val="505050"/>
                </a:solidFill>
                <a:latin typeface="Calibri" panose="020F0502020204030204" pitchFamily="34" charset="0"/>
                <a:cs typeface="Calibri" panose="020F0502020204030204" pitchFamily="34" charset="0"/>
              </a:rPr>
            </a:br>
            <a:r>
              <a:rPr lang="en-US" sz="1224" i="1" dirty="0">
                <a:solidFill>
                  <a:srgbClr val="505050"/>
                </a:solidFill>
                <a:latin typeface="Calibri" panose="020F0502020204030204" pitchFamily="34" charset="0"/>
                <a:cs typeface="Calibri" panose="020F0502020204030204" pitchFamily="34" charset="0"/>
              </a:rPr>
              <a:t>              request</a:t>
            </a:r>
          </a:p>
          <a:p>
            <a:pPr defTabSz="932597">
              <a:defRPr/>
            </a:pPr>
            <a:r>
              <a:rPr lang="en-US" sz="1224" b="1" i="1" dirty="0">
                <a:solidFill>
                  <a:srgbClr val="505050"/>
                </a:solidFill>
                <a:latin typeface="Calibri" panose="020F0502020204030204" pitchFamily="34" charset="0"/>
                <a:cs typeface="Calibri" panose="020F0502020204030204" pitchFamily="34" charset="0"/>
              </a:rPr>
              <a:t>  MEMBERNAME</a:t>
            </a:r>
            <a:r>
              <a:rPr lang="en-US" sz="1224" i="1" dirty="0">
                <a:solidFill>
                  <a:srgbClr val="505050"/>
                </a:solidFill>
                <a:latin typeface="Calibri" panose="020F0502020204030204" pitchFamily="34" charset="0"/>
                <a:cs typeface="Calibri" panose="020F0502020204030204" pitchFamily="34" charset="0"/>
              </a:rPr>
              <a:t>:</a:t>
            </a:r>
            <a:r>
              <a:rPr lang="en-US" sz="1224" i="1" dirty="0">
                <a:solidFill>
                  <a:srgbClr val="0000FF"/>
                </a:solidFill>
                <a:latin typeface="Calibri" panose="020F0502020204030204" pitchFamily="34" charset="0"/>
                <a:cs typeface="Calibri" panose="020F0502020204030204" pitchFamily="34" charset="0"/>
              </a:rPr>
              <a:t> </a:t>
            </a:r>
            <a:r>
              <a:rPr lang="en-US" sz="1224" i="1" dirty="0">
                <a:solidFill>
                  <a:srgbClr val="505050"/>
                </a:solidFill>
                <a:latin typeface="Calibri" panose="020F0502020204030204" pitchFamily="34" charset="0"/>
                <a:cs typeface="Calibri" panose="020F0502020204030204" pitchFamily="34" charset="0"/>
              </a:rPr>
              <a:t>database user, role, AAD login or AAD</a:t>
            </a:r>
            <a:br>
              <a:rPr lang="en-US" sz="1224" i="1" dirty="0">
                <a:solidFill>
                  <a:srgbClr val="505050"/>
                </a:solidFill>
                <a:latin typeface="Calibri" panose="020F0502020204030204" pitchFamily="34" charset="0"/>
                <a:cs typeface="Calibri" panose="020F0502020204030204" pitchFamily="34" charset="0"/>
              </a:rPr>
            </a:br>
            <a:r>
              <a:rPr lang="en-US" sz="1224"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dirty="0"/>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35795" y="1142880"/>
            <a:ext cx="5102419" cy="5858946"/>
          </a:xfrm>
        </p:spPr>
        <p:txBody>
          <a:bodyPr/>
          <a:lstStyle/>
          <a:p>
            <a:pPr lvl="0"/>
            <a:r>
              <a:rPr lang="en-US" dirty="0">
                <a:solidFill>
                  <a:schemeClr val="tx2"/>
                </a:solidFill>
              </a:rPr>
              <a:t>Overview</a:t>
            </a:r>
          </a:p>
          <a:p>
            <a:r>
              <a:rPr lang="en-US" sz="1632" dirty="0">
                <a:latin typeface="Segoe UI"/>
                <a:cs typeface="Segoe UI Semibold" panose="020B0702040204020203" pitchFamily="34" charset="0"/>
              </a:rPr>
              <a:t>Queries past the concurrency limit enter a </a:t>
            </a:r>
            <a:r>
              <a:rPr lang="en-US" sz="1632" dirty="0" err="1">
                <a:latin typeface="Segoe UI"/>
                <a:cs typeface="Segoe UI Semibold" panose="020B0702040204020203" pitchFamily="34" charset="0"/>
              </a:rPr>
              <a:t>FiFo</a:t>
            </a:r>
            <a:r>
              <a:rPr lang="en-US" sz="1632" dirty="0">
                <a:latin typeface="Segoe UI"/>
                <a:cs typeface="Segoe UI Semibold" panose="020B0702040204020203" pitchFamily="34" charset="0"/>
              </a:rPr>
              <a:t> queue</a:t>
            </a:r>
          </a:p>
          <a:p>
            <a:r>
              <a:rPr lang="en-US" sz="1632" dirty="0">
                <a:latin typeface="Segoe UI"/>
                <a:cs typeface="Segoe UI Semibold" panose="020B0702040204020203" pitchFamily="34" charset="0"/>
              </a:rPr>
              <a:t>By default, queries are released from the queue on a first-in, first-out basis as resources become available</a:t>
            </a:r>
          </a:p>
          <a:p>
            <a:r>
              <a:rPr lang="en-US" sz="1632" dirty="0">
                <a:latin typeface="Segoe UI"/>
                <a:cs typeface="Segoe UI Semibold" panose="020B0702040204020203" pitchFamily="34" charset="0"/>
              </a:rPr>
              <a:t>Workload importance allows higher priority queries to receive resources immediately regardless of queue </a:t>
            </a:r>
          </a:p>
          <a:p>
            <a:pPr lvl="0"/>
            <a:endParaRPr lang="en-US" sz="1632" dirty="0">
              <a:latin typeface="Segoe UI"/>
              <a:cs typeface="Segoe UI Semibold" panose="020B0702040204020203" pitchFamily="34" charset="0"/>
            </a:endParaRPr>
          </a:p>
          <a:p>
            <a:pPr lvl="0"/>
            <a:r>
              <a:rPr lang="en-US" dirty="0">
                <a:solidFill>
                  <a:schemeClr val="tx2"/>
                </a:solidFill>
              </a:rPr>
              <a:t>Example Video</a:t>
            </a:r>
          </a:p>
          <a:p>
            <a:pPr lvl="0"/>
            <a:r>
              <a:rPr lang="en-US" sz="1632" dirty="0">
                <a:latin typeface="Segoe UI"/>
                <a:cs typeface="Segoe UI Semibold" panose="020B0702040204020203" pitchFamily="34" charset="0"/>
              </a:rPr>
              <a:t>State analysts have normal importance.</a:t>
            </a:r>
          </a:p>
          <a:p>
            <a:pPr lvl="0"/>
            <a:r>
              <a:rPr lang="en-US" sz="1632" dirty="0">
                <a:latin typeface="Segoe UI"/>
                <a:cs typeface="Segoe UI Semibold" panose="020B0702040204020203" pitchFamily="34" charset="0"/>
              </a:rPr>
              <a:t>National analyst is assigned high importance.</a:t>
            </a:r>
          </a:p>
          <a:p>
            <a:pPr lvl="0"/>
            <a:r>
              <a:rPr lang="en-US" sz="1632" dirty="0">
                <a:latin typeface="Segoe UI"/>
                <a:cs typeface="Segoe UI Semibold" panose="020B0702040204020203" pitchFamily="34" charset="0"/>
              </a:rPr>
              <a:t>State analyst queries execute in order of arrival</a:t>
            </a:r>
          </a:p>
          <a:p>
            <a:pPr lvl="0"/>
            <a:r>
              <a:rPr lang="en-US" sz="1632" dirty="0">
                <a:latin typeface="Segoe UI"/>
                <a:cs typeface="Segoe UI Semibold" panose="020B0702040204020203" pitchFamily="34" charset="0"/>
              </a:rPr>
              <a:t>When the national analyst’s query arrives, it jumps to the top of the queue</a:t>
            </a:r>
          </a:p>
          <a:p>
            <a:endParaRPr lang="en-US" sz="1632" dirty="0">
              <a:latin typeface="Segoe UI"/>
              <a:cs typeface="Segoe UI Semibold" panose="020B0702040204020203" pitchFamily="34" charset="0"/>
            </a:endParaRPr>
          </a:p>
          <a:p>
            <a:endParaRPr lang="en-US" sz="1632" dirty="0">
              <a:latin typeface="Segoe UI"/>
              <a:cs typeface="Segoe UI Semibold" panose="020B0702040204020203" pitchFamily="34" charset="0"/>
            </a:endParaRPr>
          </a:p>
          <a:p>
            <a:endParaRPr lang="en-US" sz="1632" dirty="0">
              <a:latin typeface="Segoe UI"/>
              <a:cs typeface="Segoe UI Semibold" panose="020B0702040204020203" pitchFamily="34" charset="0"/>
            </a:endParaRPr>
          </a:p>
          <a:p>
            <a:endParaRPr lang="en-US" sz="1632" dirty="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35795" y="5493911"/>
            <a:ext cx="5102419" cy="1246982"/>
          </a:xfrm>
          <a:prstGeom prst="rect">
            <a:avLst/>
          </a:prstGeom>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CREATE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WORKLOAD</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CLASSIFIER</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National_Analyst</a:t>
            </a:r>
            <a:r>
              <a:rPr lang="en-US" sz="1224" dirty="0">
                <a:solidFill>
                  <a:srgbClr val="000000"/>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WITH  </a:t>
            </a:r>
          </a:p>
          <a:p>
            <a:pPr defTabSz="932597">
              <a:defRPr/>
            </a:pPr>
            <a:r>
              <a:rPr lang="en-US" sz="1224" dirty="0">
                <a:solidFill>
                  <a:srgbClr val="000000"/>
                </a:solidFill>
                <a:latin typeface="Calibri" panose="020F0502020204030204" pitchFamily="34" charset="0"/>
                <a:cs typeface="Calibri" panose="020F0502020204030204" pitchFamily="34" charset="0"/>
              </a:rPr>
              <a:t>(</a:t>
            </a:r>
          </a:p>
          <a:p>
            <a:pPr defTabSz="932597">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WORKLOAD_GROUP </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‘analyst’</a:t>
            </a:r>
            <a:endParaRPr lang="en-US" sz="1224" dirty="0">
              <a:solidFill>
                <a:srgbClr val="000000"/>
              </a:solidFill>
              <a:latin typeface="Calibri" panose="020F0502020204030204" pitchFamily="34" charset="0"/>
              <a:cs typeface="Calibri" panose="020F0502020204030204" pitchFamily="34" charset="0"/>
            </a:endParaRPr>
          </a:p>
          <a:p>
            <a:pPr defTabSz="932597">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IMPORTANCE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HIGH   </a:t>
            </a:r>
          </a:p>
          <a:p>
            <a:pPr defTabSz="932597">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MEMBERNAME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a:t>
            </a:r>
            <a:r>
              <a:rPr lang="en-US" sz="1224" dirty="0" err="1">
                <a:solidFill>
                  <a:srgbClr val="FF0000"/>
                </a:solidFill>
                <a:latin typeface="Calibri" panose="020F0502020204030204" pitchFamily="34" charset="0"/>
                <a:cs typeface="Calibri" panose="020F0502020204030204" pitchFamily="34" charset="0"/>
              </a:rPr>
              <a:t>National_Analyst_Login</a:t>
            </a:r>
            <a:r>
              <a:rPr lang="en-US" sz="1224" dirty="0">
                <a:solidFill>
                  <a:srgbClr val="FF000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535039" y="292231"/>
            <a:ext cx="6897379" cy="6702294"/>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pPr>
              <a:endParaRPr lang="en-US" sz="1428" dirty="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12"/>
                </a:spcAft>
              </a:pPr>
              <a:r>
                <a:rPr lang="en-US" sz="1632" dirty="0">
                  <a:latin typeface="+mj-lt"/>
                  <a:ea typeface="Segoe UI" pitchFamily="34" charset="0"/>
                  <a:cs typeface="Segoe UI" pitchFamily="34" charset="0"/>
                </a:rPr>
                <a:t>Azure Synapse </a:t>
              </a:r>
            </a:p>
            <a:p>
              <a:pPr>
                <a:lnSpc>
                  <a:spcPct val="90000"/>
                </a:lnSpc>
                <a:spcAft>
                  <a:spcPts val="612"/>
                </a:spcAft>
              </a:pPr>
              <a:r>
                <a:rPr lang="en-US" sz="1632" dirty="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777079" y="1644433"/>
            <a:ext cx="6839090" cy="2399793"/>
          </a:xfrm>
          <a:prstGeom prst="rect">
            <a:avLst/>
          </a:prstGeom>
        </p:spPr>
        <p:txBody>
          <a:bodyPr wrap="square">
            <a:spAutoFit/>
          </a:bodyPr>
          <a:lstStyle/>
          <a:p>
            <a:pPr defTabSz="1243431">
              <a:buClr>
                <a:srgbClr val="33C0CD"/>
              </a:buClr>
              <a:defRPr/>
            </a:pPr>
            <a:r>
              <a:rPr lang="en-US" sz="1224" dirty="0">
                <a:solidFill>
                  <a:srgbClr val="0000FF"/>
                </a:solidFill>
                <a:highlight>
                  <a:srgbClr val="FFFFFF"/>
                </a:highlight>
                <a:latin typeface="Calibri" panose="020F0502020204030204" pitchFamily="34" charset="0"/>
                <a:cs typeface="Calibri" panose="020F0502020204030204" pitchFamily="34" charset="0"/>
              </a:rPr>
              <a:t>CREATE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WORKLOAD</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GROUP</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group_name</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1243431">
              <a:buClr>
                <a:srgbClr val="33C0CD"/>
              </a:buClr>
              <a:defRPr/>
            </a:pPr>
            <a:r>
              <a:rPr lang="en-US" sz="1224" dirty="0">
                <a:solidFill>
                  <a:srgbClr val="0000FF"/>
                </a:solidFill>
                <a:highlight>
                  <a:srgbClr val="FFFFFF"/>
                </a:highlight>
                <a:latin typeface="Calibri" panose="020F0502020204030204" pitchFamily="34" charset="0"/>
                <a:cs typeface="Calibri" panose="020F0502020204030204" pitchFamily="34" charset="0"/>
              </a:rPr>
              <a:t>WITH</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1243431">
              <a:buClr>
                <a:srgbClr val="33C0CD"/>
              </a:buClr>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1243431">
              <a:buClr>
                <a:srgbClr val="33C0CD"/>
              </a:buClr>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value   </a:t>
            </a:r>
          </a:p>
          <a:p>
            <a:pPr defTabSz="1243431">
              <a:buClr>
                <a:srgbClr val="33C0CD"/>
              </a:buClr>
              <a:defRPr/>
            </a:pPr>
            <a:r>
              <a:rPr lang="en-US" sz="1224" dirty="0">
                <a:solidFill>
                  <a:srgbClr val="000000"/>
                </a:solidFill>
                <a:highlight>
                  <a:srgbClr val="FFFFFF"/>
                </a:highlight>
                <a:latin typeface="Calibri" panose="020F0502020204030204" pitchFamily="34" charset="0"/>
                <a:cs typeface="Calibri" panose="020F0502020204030204" pitchFamily="34" charset="0"/>
              </a:rPr>
              <a:t>  , </a:t>
            </a:r>
            <a:r>
              <a:rPr lang="en-US" sz="1224" dirty="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24" dirty="0">
                <a:solidFill>
                  <a:srgbClr val="000000"/>
                </a:solidFill>
                <a:highlight>
                  <a:srgbClr val="FFFFFF"/>
                </a:highlight>
                <a:latin typeface="Calibri" panose="020F0502020204030204" pitchFamily="34" charset="0"/>
                <a:cs typeface="Calibri" panose="020F0502020204030204" pitchFamily="34" charset="0"/>
              </a:rPr>
              <a:t>  , </a:t>
            </a:r>
            <a:r>
              <a:rPr lang="fr-FR" sz="1224" dirty="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24" dirty="0">
                <a:solidFill>
                  <a:srgbClr val="0000FF"/>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24" dirty="0">
                <a:solidFill>
                  <a:srgbClr val="000000"/>
                </a:solidFill>
                <a:highlight>
                  <a:srgbClr val="FFFFFF"/>
                </a:highlight>
                <a:latin typeface="Calibri" panose="020F0502020204030204" pitchFamily="34" charset="0"/>
                <a:cs typeface="Calibri" panose="020F0502020204030204" pitchFamily="34" charset="0"/>
              </a:rPr>
              <a:t>  [ [ , ] </a:t>
            </a:r>
            <a:r>
              <a:rPr lang="fr-FR" sz="1224" dirty="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24" dirty="0">
                <a:solidFill>
                  <a:srgbClr val="0000FF"/>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24" dirty="0">
                <a:solidFill>
                  <a:srgbClr val="000000"/>
                </a:solidFill>
                <a:highlight>
                  <a:srgbClr val="FFFFFF"/>
                </a:highlight>
                <a:latin typeface="Calibri" panose="020F0502020204030204" pitchFamily="34" charset="0"/>
                <a:cs typeface="Calibri" panose="020F0502020204030204" pitchFamily="34" charset="0"/>
              </a:rPr>
              <a:t>  [ [ , ] </a:t>
            </a:r>
            <a:r>
              <a:rPr lang="en-US" sz="1224" dirty="0">
                <a:solidFill>
                  <a:srgbClr val="0000FF"/>
                </a:solidFill>
                <a:highlight>
                  <a:srgbClr val="FFFFFF"/>
                </a:highlight>
                <a:latin typeface="Calibri" panose="020F0502020204030204" pitchFamily="34" charset="0"/>
                <a:cs typeface="Calibri" panose="020F0502020204030204" pitchFamily="34" charset="0"/>
              </a:rPr>
              <a:t>IMPORTANCE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LOW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BELOW_NORMAL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NORMAL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ABOVE_NORMAL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HIGH</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24" dirty="0">
                <a:solidFill>
                  <a:srgbClr val="000000"/>
                </a:solidFill>
                <a:highlight>
                  <a:srgbClr val="FFFFFF"/>
                </a:highlight>
                <a:latin typeface="Calibri" panose="020F0502020204030204" pitchFamily="34" charset="0"/>
                <a:cs typeface="Calibri" panose="020F0502020204030204" pitchFamily="34" charset="0"/>
              </a:rPr>
              <a:t>  [ [ , ] </a:t>
            </a:r>
            <a:r>
              <a:rPr lang="en-US" sz="1224" dirty="0">
                <a:solidFill>
                  <a:srgbClr val="0000FF"/>
                </a:solidFill>
                <a:latin typeface="Calibri" panose="020F0502020204030204" pitchFamily="34" charset="0"/>
                <a:cs typeface="Calibri" panose="020F0502020204030204" pitchFamily="34" charset="0"/>
              </a:rPr>
              <a:t>QUERY_EXECUTION_TIMEOUT_SEC</a:t>
            </a:r>
            <a:r>
              <a:rPr lang="en-US" sz="1224" dirty="0">
                <a:solidFill>
                  <a:srgbClr val="0000FF"/>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value ]  </a:t>
            </a:r>
          </a:p>
          <a:p>
            <a:pPr defTabSz="1243431">
              <a:buClr>
                <a:srgbClr val="33C0CD"/>
              </a:buClr>
              <a:defRPr/>
            </a:pPr>
            <a:r>
              <a:rPr lang="en-US" sz="1224" dirty="0">
                <a:solidFill>
                  <a:srgbClr val="808080"/>
                </a:solidFill>
                <a:highlight>
                  <a:srgbClr val="FFFFFF"/>
                </a:highlight>
                <a:latin typeface="Calibri" panose="020F0502020204030204" pitchFamily="34" charset="0"/>
                <a:cs typeface="Calibri" panose="020F0502020204030204" pitchFamily="34" charset="0"/>
              </a:rPr>
              <a:t> )</a:t>
            </a:r>
            <a:r>
              <a:rPr lang="en-US" sz="1224" dirty="0">
                <a:solidFill>
                  <a:srgbClr val="000000"/>
                </a:solidFill>
                <a:highlight>
                  <a:srgbClr val="FFFFFF"/>
                </a:highlight>
                <a:latin typeface="Calibri" panose="020F0502020204030204" pitchFamily="34" charset="0"/>
                <a:cs typeface="Calibri" panose="020F0502020204030204" pitchFamily="34" charset="0"/>
              </a:rPr>
              <a:t>[ ; ]</a:t>
            </a:r>
            <a:endParaRPr lang="en-US" sz="1224" dirty="0">
              <a:solidFill>
                <a:srgbClr val="000000"/>
              </a:solidFill>
              <a:latin typeface="Calibri" panose="020F0502020204030204" pitchFamily="34" charset="0"/>
              <a:cs typeface="Calibri" panose="020F0502020204030204" pitchFamily="34" charset="0"/>
            </a:endParaRPr>
          </a:p>
          <a:p>
            <a:pPr defTabSz="932597">
              <a:defRPr/>
            </a:pPr>
            <a:br>
              <a:rPr lang="en-US" sz="1224" dirty="0">
                <a:solidFill>
                  <a:srgbClr val="808080"/>
                </a:solidFill>
                <a:latin typeface="Calibri" panose="020F0502020204030204" pitchFamily="34" charset="0"/>
                <a:cs typeface="Calibri" panose="020F0502020204030204" pitchFamily="34" charset="0"/>
              </a:rPr>
            </a:br>
            <a:r>
              <a:rPr lang="en-US" sz="1224" dirty="0">
                <a:solidFill>
                  <a:srgbClr val="808080"/>
                </a:solidFill>
                <a:latin typeface="Calibri" panose="020F0502020204030204" pitchFamily="34" charset="0"/>
                <a:cs typeface="Calibri" panose="020F0502020204030204" pitchFamily="34" charset="0"/>
              </a:rPr>
              <a:t>  </a:t>
            </a:r>
            <a:endParaRPr lang="en-US" sz="1224" dirty="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35795" y="227015"/>
            <a:ext cx="8449441" cy="754061"/>
          </a:xfrm>
        </p:spPr>
        <p:txBody>
          <a:bodyPr/>
          <a:lstStyle/>
          <a:p>
            <a:r>
              <a:rPr lang="en-US" dirty="0"/>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35794" y="1142881"/>
            <a:ext cx="5341285" cy="5693885"/>
          </a:xfrm>
        </p:spPr>
        <p:txBody>
          <a:bodyPr/>
          <a:lstStyle/>
          <a:p>
            <a:pPr lvl="0"/>
            <a:r>
              <a:rPr lang="en-US" dirty="0">
                <a:solidFill>
                  <a:schemeClr val="tx2"/>
                </a:solidFill>
              </a:rPr>
              <a:t>Overview</a:t>
            </a:r>
          </a:p>
          <a:p>
            <a:r>
              <a:rPr lang="en-US" sz="1632" dirty="0">
                <a:latin typeface="Segoe UI" panose="020B0502040204020203" pitchFamily="34" charset="0"/>
                <a:cs typeface="Segoe UI" panose="020B0502040204020203" pitchFamily="34" charset="0"/>
              </a:rPr>
              <a:t>Allocate fixed resources to workload group. </a:t>
            </a:r>
          </a:p>
          <a:p>
            <a:r>
              <a:rPr lang="en-US" sz="1632" dirty="0">
                <a:latin typeface="Segoe UI" panose="020B0502040204020203" pitchFamily="34" charset="0"/>
                <a:cs typeface="Segoe UI" panose="020B0502040204020203" pitchFamily="34" charset="0"/>
              </a:rPr>
              <a:t>Assign maximum and minimum usage for varying resources under load. These adjustments can be done live without having to SQL Analytics offline.</a:t>
            </a:r>
            <a:br>
              <a:rPr lang="en-US" sz="1632" dirty="0">
                <a:latin typeface="Segoe UI" panose="020B0502040204020203" pitchFamily="34" charset="0"/>
                <a:cs typeface="Segoe UI" panose="020B0502040204020203" pitchFamily="34" charset="0"/>
              </a:rPr>
            </a:br>
            <a:endParaRPr lang="en-US" sz="1632" dirty="0">
              <a:solidFill>
                <a:srgbClr val="0078D7"/>
              </a:solidFill>
            </a:endParaRPr>
          </a:p>
          <a:p>
            <a:pPr lvl="0"/>
            <a:r>
              <a:rPr lang="en-US" dirty="0">
                <a:solidFill>
                  <a:schemeClr val="tx2"/>
                </a:solidFill>
              </a:rPr>
              <a:t>Benefits</a:t>
            </a:r>
          </a:p>
          <a:p>
            <a:pPr lvl="0"/>
            <a:r>
              <a:rPr lang="en-US" sz="1632" dirty="0">
                <a:latin typeface="Segoe UI" panose="020B0502040204020203" pitchFamily="34" charset="0"/>
                <a:cs typeface="Segoe UI" panose="020B0502040204020203" pitchFamily="34" charset="0"/>
              </a:rPr>
              <a:t>Reserve resources for a group of requests</a:t>
            </a:r>
          </a:p>
          <a:p>
            <a:pPr lvl="0"/>
            <a:r>
              <a:rPr lang="en-US" sz="1632" dirty="0">
                <a:latin typeface="Segoe UI" panose="020B0502040204020203" pitchFamily="34" charset="0"/>
                <a:cs typeface="Segoe UI" panose="020B0502040204020203" pitchFamily="34" charset="0"/>
              </a:rPr>
              <a:t>Limit the amount of resources a group of requests can consume</a:t>
            </a:r>
          </a:p>
          <a:p>
            <a:pPr lvl="0"/>
            <a:r>
              <a:rPr lang="en-US" sz="1632" dirty="0">
                <a:latin typeface="Segoe UI" panose="020B0502040204020203" pitchFamily="34" charset="0"/>
                <a:cs typeface="Segoe UI" panose="020B0502040204020203" pitchFamily="34" charset="0"/>
              </a:rPr>
              <a:t>Shared resources accessed based on importance level</a:t>
            </a:r>
          </a:p>
          <a:p>
            <a:pPr lvl="0"/>
            <a:r>
              <a:rPr lang="en-US" sz="1632"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32" dirty="0">
              <a:solidFill>
                <a:schemeClr val="tx2"/>
              </a:solidFill>
              <a:latin typeface="Segoe UI" panose="020B0502040204020203" pitchFamily="34" charset="0"/>
              <a:cs typeface="Segoe UI" panose="020B0502040204020203" pitchFamily="34" charset="0"/>
            </a:endParaRPr>
          </a:p>
          <a:p>
            <a:r>
              <a:rPr lang="en-US" sz="1632" dirty="0" err="1">
                <a:solidFill>
                  <a:srgbClr val="0000FF"/>
                </a:solidFill>
                <a:latin typeface="Calibri" panose="020F0502020204030204" pitchFamily="34" charset="0"/>
                <a:cs typeface="Calibri" panose="020F0502020204030204" pitchFamily="34" charset="0"/>
              </a:rPr>
              <a:t>sys.workload_management_workload_groups</a:t>
            </a:r>
            <a:r>
              <a:rPr lang="en-US" sz="1632" dirty="0">
                <a:solidFill>
                  <a:srgbClr val="0000FF"/>
                </a:solidFill>
                <a:latin typeface="Calibri" panose="020F0502020204030204" pitchFamily="34" charset="0"/>
                <a:cs typeface="Calibri" panose="020F0502020204030204" pitchFamily="34" charset="0"/>
              </a:rPr>
              <a:t> </a:t>
            </a:r>
            <a:r>
              <a:rPr lang="en-US" sz="1632" dirty="0">
                <a:latin typeface="Calibri" panose="020F0502020204030204" pitchFamily="34" charset="0"/>
                <a:cs typeface="Calibri" panose="020F0502020204030204" pitchFamily="34" charset="0"/>
              </a:rPr>
              <a:t> </a:t>
            </a:r>
          </a:p>
          <a:p>
            <a:r>
              <a:rPr lang="en-US" sz="1632"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178524" y="4079612"/>
          <a:ext cx="3374798" cy="276326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217311" y="1098579"/>
            <a:ext cx="7316504" cy="5152938"/>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4"/>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35794" y="1142880"/>
            <a:ext cx="4509629" cy="5531309"/>
          </a:xfrm>
        </p:spPr>
        <p:txBody>
          <a:bodyPr/>
          <a:lstStyle/>
          <a:p>
            <a:r>
              <a:rPr lang="en-US" sz="1632" b="1" dirty="0">
                <a:solidFill>
                  <a:schemeClr val="tx2"/>
                </a:solidFill>
                <a:latin typeface="+mn-lt"/>
              </a:rPr>
              <a:t>Suboptimal Table Distribution</a:t>
            </a:r>
          </a:p>
          <a:p>
            <a:pPr lvl="1"/>
            <a:r>
              <a:rPr lang="en-US" dirty="0"/>
              <a:t>Reduce data movement by replicating tables</a:t>
            </a:r>
          </a:p>
          <a:p>
            <a:endParaRPr lang="en-US" dirty="0">
              <a:solidFill>
                <a:schemeClr val="tx2"/>
              </a:solidFill>
            </a:endParaRPr>
          </a:p>
          <a:p>
            <a:r>
              <a:rPr lang="en-US" sz="1632" b="1" dirty="0">
                <a:solidFill>
                  <a:schemeClr val="tx2"/>
                </a:solidFill>
                <a:latin typeface="+mn-lt"/>
              </a:rPr>
              <a:t>Data Skew</a:t>
            </a:r>
          </a:p>
          <a:p>
            <a:pPr lvl="1"/>
            <a:r>
              <a:rPr lang="en-US" dirty="0"/>
              <a:t>Choose new hash-distribution key</a:t>
            </a:r>
          </a:p>
          <a:p>
            <a:pPr lvl="1"/>
            <a:r>
              <a:rPr lang="en-US" dirty="0"/>
              <a:t>Slowest distribution limits performance</a:t>
            </a:r>
          </a:p>
          <a:p>
            <a:endParaRPr lang="en-US" dirty="0">
              <a:solidFill>
                <a:schemeClr val="tx2"/>
              </a:solidFill>
            </a:endParaRPr>
          </a:p>
          <a:p>
            <a:r>
              <a:rPr lang="en-US" sz="1632" b="1" dirty="0">
                <a:solidFill>
                  <a:schemeClr val="tx2"/>
                </a:solidFill>
                <a:latin typeface="+mn-lt"/>
              </a:rPr>
              <a:t>Cache Misses</a:t>
            </a:r>
          </a:p>
          <a:p>
            <a:pPr lvl="1"/>
            <a:r>
              <a:rPr lang="en-US" dirty="0"/>
              <a:t>Provision additional capacity</a:t>
            </a:r>
          </a:p>
          <a:p>
            <a:endParaRPr lang="en-US" dirty="0">
              <a:solidFill>
                <a:schemeClr val="tx2"/>
              </a:solidFill>
            </a:endParaRPr>
          </a:p>
          <a:p>
            <a:r>
              <a:rPr lang="en-US" sz="1632" b="1" dirty="0" err="1">
                <a:solidFill>
                  <a:schemeClr val="tx2"/>
                </a:solidFill>
                <a:latin typeface="+mn-lt"/>
              </a:rPr>
              <a:t>Tempdb</a:t>
            </a:r>
            <a:r>
              <a:rPr lang="en-US" sz="1632" b="1" dirty="0">
                <a:solidFill>
                  <a:schemeClr val="tx2"/>
                </a:solidFill>
                <a:latin typeface="+mn-lt"/>
              </a:rPr>
              <a:t> Contention</a:t>
            </a:r>
          </a:p>
          <a:p>
            <a:pPr lvl="1"/>
            <a:r>
              <a:rPr lang="en-US" dirty="0"/>
              <a:t>Scale or update user resource class</a:t>
            </a:r>
          </a:p>
          <a:p>
            <a:endParaRPr lang="en-US" dirty="0">
              <a:solidFill>
                <a:schemeClr val="tx2"/>
              </a:solidFill>
            </a:endParaRPr>
          </a:p>
          <a:p>
            <a:r>
              <a:rPr lang="en-US" sz="1632" b="1" dirty="0">
                <a:solidFill>
                  <a:schemeClr val="tx2"/>
                </a:solidFill>
                <a:latin typeface="+mn-lt"/>
              </a:rPr>
              <a:t>Suboptimal Plan Selection</a:t>
            </a:r>
          </a:p>
          <a:p>
            <a:pPr lvl="1"/>
            <a:r>
              <a:rPr lang="en-US" dirty="0"/>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541927" y="702608"/>
            <a:ext cx="5088690" cy="5435327"/>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dirty="0"/>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35795" y="1142880"/>
            <a:ext cx="5458756" cy="4360710"/>
          </a:xfrm>
        </p:spPr>
        <p:txBody>
          <a:bodyPr/>
          <a:lstStyle/>
          <a:p>
            <a:r>
              <a:rPr lang="en-US" dirty="0">
                <a:solidFill>
                  <a:schemeClr val="tx2"/>
                </a:solidFill>
              </a:rPr>
              <a:t>Overview</a:t>
            </a:r>
          </a:p>
          <a:p>
            <a:pPr lvl="1"/>
            <a:r>
              <a:rPr lang="en-US" dirty="0"/>
              <a:t>Choose a time window for your upgrades.</a:t>
            </a:r>
          </a:p>
          <a:p>
            <a:pPr lvl="1"/>
            <a:r>
              <a:rPr lang="en-US" dirty="0"/>
              <a:t>Select a primary and secondary window within a seven-day period.</a:t>
            </a:r>
          </a:p>
          <a:p>
            <a:pPr lvl="1"/>
            <a:r>
              <a:rPr lang="en-US" dirty="0"/>
              <a:t>Windows can be from 3 to 8 hours.</a:t>
            </a:r>
          </a:p>
          <a:p>
            <a:pPr lvl="1">
              <a:spcAft>
                <a:spcPts val="1224"/>
              </a:spcAft>
            </a:pPr>
            <a:r>
              <a:rPr lang="en-US" dirty="0"/>
              <a:t>24-hour advance notification for maintenance events.</a:t>
            </a:r>
          </a:p>
          <a:p>
            <a:endParaRPr lang="en-US" dirty="0">
              <a:solidFill>
                <a:schemeClr val="tx2"/>
              </a:solidFill>
            </a:endParaRPr>
          </a:p>
          <a:p>
            <a:r>
              <a:rPr lang="en-US" dirty="0">
                <a:solidFill>
                  <a:schemeClr val="tx2"/>
                </a:solidFill>
              </a:rPr>
              <a:t>Benefits</a:t>
            </a:r>
          </a:p>
          <a:p>
            <a:pPr lvl="1"/>
            <a:r>
              <a:rPr lang="en-US" dirty="0"/>
              <a:t>Ensure upgrades happen on your schedule.</a:t>
            </a:r>
          </a:p>
          <a:p>
            <a:pPr lvl="1"/>
            <a:r>
              <a:rPr lang="en-US" dirty="0"/>
              <a:t>Predictable planning for long-running jobs.</a:t>
            </a:r>
          </a:p>
          <a:p>
            <a:pPr lvl="1"/>
            <a:r>
              <a:rPr lang="en-US" dirty="0"/>
              <a:t>Stay informed of start and end of maintenance.</a:t>
            </a:r>
          </a:p>
          <a:p>
            <a:endParaRPr lang="en-US" dirty="0"/>
          </a:p>
        </p:txBody>
      </p:sp>
    </p:spTree>
    <p:extLst>
      <p:ext uri="{BB962C8B-B14F-4D97-AF65-F5344CB8AC3E}">
        <p14:creationId xmlns:p14="http://schemas.microsoft.com/office/powerpoint/2010/main" val="31892991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35795" y="227015"/>
            <a:ext cx="8220841" cy="754061"/>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35794" y="1142881"/>
            <a:ext cx="6044738" cy="5431383"/>
          </a:xfrm>
        </p:spPr>
        <p:txBody>
          <a:bodyPr/>
          <a:lstStyle/>
          <a:p>
            <a:r>
              <a:rPr lang="en-US" dirty="0">
                <a:solidFill>
                  <a:schemeClr val="tx2"/>
                </a:solidFill>
              </a:rPr>
              <a:t>Overview</a:t>
            </a:r>
          </a:p>
          <a:p>
            <a:pPr lvl="1"/>
            <a:r>
              <a:rPr lang="en-US" dirty="0"/>
              <a:t>Statistics are automatically created and maintained for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91436" lvl="1" indent="-291436">
              <a:buFont typeface="Arial" panose="020B0604020202020204" pitchFamily="34" charset="0"/>
              <a:buChar char="•"/>
            </a:pPr>
            <a:r>
              <a:rPr lang="en-US" dirty="0"/>
              <a:t>There was a data change on an empty table</a:t>
            </a:r>
          </a:p>
          <a:p>
            <a:pPr marL="291436" lvl="1" indent="-291436">
              <a:buFont typeface="Arial" panose="020B0604020202020204" pitchFamily="34" charset="0"/>
              <a:buChar char="•"/>
            </a:pPr>
            <a:r>
              <a:rPr lang="en-US" dirty="0"/>
              <a:t>The number of rows in the table at time of statistics creation was 500 or less, and more than 500 rows have been updated</a:t>
            </a:r>
          </a:p>
          <a:p>
            <a:pPr marL="291436" lvl="1" indent="-291436">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6" name="Rectangle 5">
            <a:extLst>
              <a:ext uri="{FF2B5EF4-FFF2-40B4-BE49-F238E27FC236}">
                <a16:creationId xmlns:a16="http://schemas.microsoft.com/office/drawing/2014/main" id="{5B8BCA64-83FB-4308-9E73-383128442042}"/>
              </a:ext>
            </a:extLst>
          </p:cNvPr>
          <p:cNvSpPr/>
          <p:nvPr/>
        </p:nvSpPr>
        <p:spPr>
          <a:xfrm>
            <a:off x="6684540" y="981076"/>
            <a:ext cx="5449901" cy="4616084"/>
          </a:xfrm>
          <a:prstGeom prst="rect">
            <a:avLst/>
          </a:prstGeom>
        </p:spPr>
        <p:txBody>
          <a:bodyPr wrap="square">
            <a:spAutoFit/>
          </a:bodyPr>
          <a:lstStyle/>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Turn on/off auto-create statistics settings</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ALTER DATABASE </a:t>
            </a:r>
            <a:r>
              <a:rPr lang="en-US" sz="1224" dirty="0">
                <a:solidFill>
                  <a:srgbClr val="494949"/>
                </a:solidFill>
                <a:latin typeface="Calibri" panose="020F0502020204030204" pitchFamily="34" charset="0"/>
                <a:cs typeface="Calibri" panose="020F0502020204030204" pitchFamily="34" charset="0"/>
              </a:rPr>
              <a:t>{</a:t>
            </a:r>
            <a:r>
              <a:rPr lang="en-US" sz="1224" dirty="0" err="1">
                <a:solidFill>
                  <a:srgbClr val="494949"/>
                </a:solidFill>
                <a:latin typeface="Calibri" panose="020F0502020204030204" pitchFamily="34" charset="0"/>
                <a:cs typeface="Calibri" panose="020F0502020204030204" pitchFamily="34" charset="0"/>
              </a:rPr>
              <a:t>database_name</a:t>
            </a:r>
            <a:r>
              <a:rPr lang="en-US" sz="1224" dirty="0">
                <a:solidFill>
                  <a:srgbClr val="494949"/>
                </a:solidFill>
                <a:latin typeface="Calibri" panose="020F0502020204030204" pitchFamily="34" charset="0"/>
                <a:cs typeface="Calibri" panose="020F0502020204030204" pitchFamily="34" charset="0"/>
              </a:rPr>
              <a:t>}</a:t>
            </a: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SET AUTO_CREATE_STATISTICS </a:t>
            </a:r>
            <a:r>
              <a:rPr lang="en-US" sz="1224" dirty="0">
                <a:solidFill>
                  <a:srgbClr val="494949"/>
                </a:solidFill>
                <a:latin typeface="Calibri" panose="020F0502020204030204" pitchFamily="34" charset="0"/>
                <a:cs typeface="Calibri" panose="020F0502020204030204" pitchFamily="34" charset="0"/>
              </a:rPr>
              <a:t>{ ON | OFF }</a:t>
            </a:r>
          </a:p>
          <a:p>
            <a:pPr defTabSz="932597">
              <a:spcAft>
                <a:spcPts val="612"/>
              </a:spcAft>
              <a:defRPr/>
            </a:pPr>
            <a:endParaRPr lang="en-US" sz="1224" dirty="0">
              <a:solidFill>
                <a:srgbClr val="494949"/>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Turn on/off auto-update statistics settings</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ALTER DATABASE </a:t>
            </a:r>
            <a:r>
              <a:rPr lang="en-US" sz="1224" dirty="0">
                <a:solidFill>
                  <a:srgbClr val="494949"/>
                </a:solidFill>
                <a:latin typeface="Calibri" panose="020F0502020204030204" pitchFamily="34" charset="0"/>
                <a:cs typeface="Calibri" panose="020F0502020204030204" pitchFamily="34" charset="0"/>
              </a:rPr>
              <a:t>{</a:t>
            </a:r>
            <a:r>
              <a:rPr lang="en-US" sz="1224" dirty="0" err="1">
                <a:solidFill>
                  <a:srgbClr val="494949"/>
                </a:solidFill>
                <a:latin typeface="Calibri" panose="020F0502020204030204" pitchFamily="34" charset="0"/>
                <a:cs typeface="Calibri" panose="020F0502020204030204" pitchFamily="34" charset="0"/>
              </a:rPr>
              <a:t>database_name</a:t>
            </a:r>
            <a:r>
              <a:rPr lang="en-US" sz="1224" dirty="0">
                <a:solidFill>
                  <a:srgbClr val="494949"/>
                </a:solidFill>
                <a:latin typeface="Calibri" panose="020F0502020204030204" pitchFamily="34" charset="0"/>
                <a:cs typeface="Calibri" panose="020F0502020204030204" pitchFamily="34" charset="0"/>
              </a:rPr>
              <a:t>}</a:t>
            </a: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SET AUTO_UPDATE_STATISTICS </a:t>
            </a:r>
            <a:r>
              <a:rPr lang="en-US" sz="1224" dirty="0">
                <a:solidFill>
                  <a:srgbClr val="494949"/>
                </a:solidFill>
                <a:latin typeface="Calibri" panose="020F0502020204030204" pitchFamily="34" charset="0"/>
                <a:cs typeface="Calibri" panose="020F0502020204030204" pitchFamily="34" charset="0"/>
              </a:rPr>
              <a:t>{ ON | OFF }</a:t>
            </a:r>
          </a:p>
          <a:p>
            <a:pPr defTabSz="932597">
              <a:spcAft>
                <a:spcPts val="612"/>
              </a:spcAft>
              <a:defRPr/>
            </a:pPr>
            <a:endParaRPr lang="en-US" sz="1224" dirty="0">
              <a:solidFill>
                <a:srgbClr val="494949"/>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Configure synchronous/asynchronous update</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ALTER DATABASE </a:t>
            </a:r>
            <a:r>
              <a:rPr lang="en-US" sz="1224" dirty="0">
                <a:solidFill>
                  <a:srgbClr val="494949"/>
                </a:solidFill>
                <a:latin typeface="Calibri" panose="020F0502020204030204" pitchFamily="34" charset="0"/>
                <a:cs typeface="Calibri" panose="020F0502020204030204" pitchFamily="34" charset="0"/>
              </a:rPr>
              <a:t>{</a:t>
            </a:r>
            <a:r>
              <a:rPr lang="en-US" sz="1224" dirty="0" err="1">
                <a:solidFill>
                  <a:srgbClr val="494949"/>
                </a:solidFill>
                <a:latin typeface="Calibri" panose="020F0502020204030204" pitchFamily="34" charset="0"/>
                <a:cs typeface="Calibri" panose="020F0502020204030204" pitchFamily="34" charset="0"/>
              </a:rPr>
              <a:t>database_name</a:t>
            </a:r>
            <a:r>
              <a:rPr lang="en-US" sz="1224" dirty="0">
                <a:solidFill>
                  <a:srgbClr val="494949"/>
                </a:solidFill>
                <a:latin typeface="Calibri" panose="020F0502020204030204" pitchFamily="34" charset="0"/>
                <a:cs typeface="Calibri" panose="020F0502020204030204" pitchFamily="34" charset="0"/>
              </a:rPr>
              <a:t>}</a:t>
            </a: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SET AUTO_UPDATE_STATISTICS_ASYNC </a:t>
            </a:r>
            <a:r>
              <a:rPr lang="en-US" sz="1224" dirty="0">
                <a:solidFill>
                  <a:srgbClr val="494949"/>
                </a:solidFill>
                <a:latin typeface="Calibri" panose="020F0502020204030204" pitchFamily="34" charset="0"/>
                <a:cs typeface="Calibri" panose="020F0502020204030204" pitchFamily="34" charset="0"/>
              </a:rPr>
              <a:t>{ ON | OFF }</a:t>
            </a:r>
          </a:p>
          <a:p>
            <a:pPr defTabSz="932597">
              <a:spcAft>
                <a:spcPts val="612"/>
              </a:spcAft>
              <a:defRPr/>
            </a:pPr>
            <a:endParaRPr lang="en-US" sz="1224" dirty="0">
              <a:solidFill>
                <a:srgbClr val="494949"/>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Check statistics settings for a database </a:t>
            </a: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SELECT 	</a:t>
            </a:r>
            <a:r>
              <a:rPr lang="en-US" sz="1224" dirty="0" err="1">
                <a:solidFill>
                  <a:srgbClr val="494949"/>
                </a:solidFill>
                <a:latin typeface="Calibri" panose="020F0502020204030204" pitchFamily="34" charset="0"/>
                <a:cs typeface="Calibri" panose="020F0502020204030204" pitchFamily="34" charset="0"/>
              </a:rPr>
              <a:t>is_auto_create_stats_on</a:t>
            </a:r>
            <a:r>
              <a:rPr lang="en-US" sz="1224" dirty="0">
                <a:solidFill>
                  <a:srgbClr val="494949"/>
                </a:solidFill>
                <a:latin typeface="Calibri" panose="020F0502020204030204" pitchFamily="34" charset="0"/>
                <a:cs typeface="Calibri" panose="020F0502020204030204" pitchFamily="34" charset="0"/>
              </a:rPr>
              <a:t>,</a:t>
            </a:r>
          </a:p>
          <a:p>
            <a:pPr defTabSz="932597">
              <a:spcAft>
                <a:spcPts val="612"/>
              </a:spcAft>
              <a:defRPr/>
            </a:pPr>
            <a:r>
              <a:rPr lang="en-US" sz="1224" dirty="0">
                <a:solidFill>
                  <a:srgbClr val="494949"/>
                </a:solidFill>
                <a:latin typeface="Calibri" panose="020F0502020204030204" pitchFamily="34" charset="0"/>
                <a:cs typeface="Calibri" panose="020F0502020204030204" pitchFamily="34" charset="0"/>
              </a:rPr>
              <a:t>	</a:t>
            </a:r>
            <a:r>
              <a:rPr lang="en-US" sz="1224" dirty="0" err="1">
                <a:solidFill>
                  <a:srgbClr val="494949"/>
                </a:solidFill>
                <a:latin typeface="Calibri" panose="020F0502020204030204" pitchFamily="34" charset="0"/>
                <a:cs typeface="Calibri" panose="020F0502020204030204" pitchFamily="34" charset="0"/>
              </a:rPr>
              <a:t>is_auto_update_stats_on</a:t>
            </a:r>
            <a:r>
              <a:rPr lang="en-US" sz="1224" dirty="0">
                <a:solidFill>
                  <a:srgbClr val="494949"/>
                </a:solidFill>
                <a:latin typeface="Calibri" panose="020F0502020204030204" pitchFamily="34" charset="0"/>
                <a:cs typeface="Calibri" panose="020F0502020204030204" pitchFamily="34" charset="0"/>
              </a:rPr>
              <a:t>,</a:t>
            </a:r>
          </a:p>
          <a:p>
            <a:pPr defTabSz="932597">
              <a:spcAft>
                <a:spcPts val="612"/>
              </a:spcAft>
              <a:defRPr/>
            </a:pPr>
            <a:r>
              <a:rPr lang="en-US" sz="1224" dirty="0">
                <a:solidFill>
                  <a:srgbClr val="494949"/>
                </a:solidFill>
                <a:latin typeface="Calibri" panose="020F0502020204030204" pitchFamily="34" charset="0"/>
                <a:cs typeface="Calibri" panose="020F0502020204030204" pitchFamily="34" charset="0"/>
              </a:rPr>
              <a:t>	</a:t>
            </a:r>
            <a:r>
              <a:rPr lang="en-US" sz="1224" dirty="0" err="1">
                <a:solidFill>
                  <a:srgbClr val="494949"/>
                </a:solidFill>
                <a:latin typeface="Calibri" panose="020F0502020204030204" pitchFamily="34" charset="0"/>
                <a:cs typeface="Calibri" panose="020F0502020204030204" pitchFamily="34" charset="0"/>
              </a:rPr>
              <a:t>is_auto_update_stats_async_on</a:t>
            </a:r>
            <a:endParaRPr lang="en-US" sz="1224" dirty="0">
              <a:solidFill>
                <a:srgbClr val="494949"/>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494949"/>
                </a:solidFill>
                <a:latin typeface="Calibri" panose="020F0502020204030204" pitchFamily="34" charset="0"/>
                <a:cs typeface="Calibri" panose="020F0502020204030204" pitchFamily="34" charset="0"/>
              </a:rPr>
              <a:t>	</a:t>
            </a:r>
            <a:r>
              <a:rPr lang="en-US" sz="1224" dirty="0" err="1">
                <a:solidFill>
                  <a:srgbClr val="494949"/>
                </a:solidFill>
                <a:latin typeface="Calibri" panose="020F0502020204030204" pitchFamily="34" charset="0"/>
                <a:cs typeface="Calibri" panose="020F0502020204030204" pitchFamily="34" charset="0"/>
              </a:rPr>
              <a:t>sys.databases</a:t>
            </a:r>
            <a:endParaRPr lang="en-US" sz="1224" dirty="0">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3116" y="1173664"/>
            <a:ext cx="11885514" cy="4526496"/>
          </a:xfrm>
        </p:spPr>
        <p:txBody>
          <a:bodyPr/>
          <a:lstStyle/>
          <a:p>
            <a:pPr>
              <a:lnSpc>
                <a:spcPct val="100000"/>
              </a:lnSpc>
            </a:pPr>
            <a:r>
              <a:rPr lang="en-US" sz="2400" dirty="0"/>
              <a:t>Resource contention can be mitigated by applying Workload Management in Azure Synapse Analytics.</a:t>
            </a:r>
          </a:p>
          <a:p>
            <a:pPr lvl="1">
              <a:lnSpc>
                <a:spcPct val="100000"/>
              </a:lnSpc>
            </a:pPr>
            <a:r>
              <a:rPr lang="en-US" b="1" dirty="0"/>
              <a:t>Workload Classification: </a:t>
            </a:r>
            <a:r>
              <a:rPr lang="en-US" dirty="0">
                <a:latin typeface="Segoe UI Semilight" panose="020B0402040204020203" pitchFamily="34" charset="0"/>
                <a:cs typeface="Segoe UI Semilight" panose="020B0402040204020203" pitchFamily="34" charset="0"/>
              </a:rPr>
              <a:t>Assign a request to a workload group and set importance levels.</a:t>
            </a:r>
          </a:p>
          <a:p>
            <a:pPr lvl="1">
              <a:lnSpc>
                <a:spcPct val="100000"/>
              </a:lnSpc>
            </a:pPr>
            <a:r>
              <a:rPr lang="en-US" b="1" dirty="0"/>
              <a:t>Workload Importance: </a:t>
            </a:r>
            <a:r>
              <a:rPr lang="en-US" dirty="0"/>
              <a:t>Influence the order in which a request gets access to resources.</a:t>
            </a:r>
          </a:p>
          <a:p>
            <a:pPr lvl="1">
              <a:lnSpc>
                <a:spcPct val="100000"/>
              </a:lnSpc>
            </a:pPr>
            <a:r>
              <a:rPr lang="en-US" b="1" dirty="0"/>
              <a:t>Workload Isolation: </a:t>
            </a:r>
            <a:r>
              <a:rPr lang="en-US" dirty="0"/>
              <a:t>Reserve resources for a workload group.</a:t>
            </a:r>
          </a:p>
          <a:p>
            <a:pPr>
              <a:lnSpc>
                <a:spcPct val="100000"/>
              </a:lnSpc>
            </a:pPr>
            <a:r>
              <a:rPr lang="en-US" sz="2400" dirty="0"/>
              <a:t>Use Azure Advisor recommendations to identify suboptimal table distribution, data skew, cache misses, tempdb contention, and suboptimal plan selection.</a:t>
            </a:r>
          </a:p>
          <a:p>
            <a:pPr>
              <a:lnSpc>
                <a:spcPct val="100000"/>
              </a:lnSpc>
            </a:pPr>
            <a:r>
              <a:rPr lang="en-US" sz="2400" dirty="0"/>
              <a:t>Avoid disruptive system downtime due to system upgrades by configuring maintenance windows and notifications in Azure Synapse Analytics.</a:t>
            </a:r>
          </a:p>
          <a:p>
            <a:endParaRPr lang="en-US" sz="2856" dirty="0"/>
          </a:p>
          <a:p>
            <a:endParaRPr lang="en-US" sz="2856"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5481" y="295274"/>
            <a:ext cx="11887878" cy="553998"/>
          </a:xfrm>
        </p:spPr>
        <p:txBody>
          <a:bodyPr/>
          <a:lstStyle/>
          <a:p>
            <a:r>
              <a:rPr lang="en-US" dirty="0"/>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FFFFFF"/>
                </a:solidFill>
                <a:effectLst/>
                <a:uLnTx/>
                <a:uFillTx/>
                <a:latin typeface="Segoe UI Semibold"/>
                <a:ea typeface="+mn-ea"/>
                <a:cs typeface="Segoe UI" pitchFamily="34" charset="0"/>
              </a:rPr>
              <a:t>Thank you</a:t>
            </a:r>
          </a:p>
        </p:txBody>
      </p:sp>
    </p:spTree>
    <p:custDataLst>
      <p:tags r:id="rId1"/>
    </p:custDataLst>
    <p:extLst>
      <p:ext uri="{BB962C8B-B14F-4D97-AF65-F5344CB8AC3E}">
        <p14:creationId xmlns:p14="http://schemas.microsoft.com/office/powerpoint/2010/main" val="41858024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dirty="0">
                          <a:solidFill>
                            <a:schemeClr val="tx1"/>
                          </a:solidFill>
                          <a:latin typeface="+mn-lt"/>
                          <a:ea typeface="+mn-ea"/>
                          <a:cs typeface="+mn-cs"/>
                        </a:rPr>
                        <a:t>Body of the session /</a:t>
                      </a:r>
                      <a:br>
                        <a:rPr lang="en-US" sz="1100" b="1" kern="1200" dirty="0">
                          <a:solidFill>
                            <a:srgbClr val="000000"/>
                          </a:solidFill>
                          <a:latin typeface="+mn-lt"/>
                          <a:ea typeface="+mn-ea"/>
                          <a:cs typeface="+mn-cs"/>
                        </a:rPr>
                      </a:br>
                      <a:r>
                        <a:rPr lang="en-US" sz="1100" b="1" i="1" kern="1200" dirty="0">
                          <a:solidFill>
                            <a:schemeClr val="tx1"/>
                          </a:solidFill>
                          <a:latin typeface="+mn-lt"/>
                          <a:ea typeface="+mn-ea"/>
                          <a:cs typeface="+mn-cs"/>
                        </a:rPr>
                        <a:t>discussion, activities, Q&amp;A...</a:t>
                      </a:r>
                      <a:endParaRPr lang="en-US" sz="1900" dirty="0"/>
                    </a:p>
                  </a:txBody>
                  <a:tcPr marL="93260" marR="93260" marT="46630" marB="46630" anchor="ctr">
                    <a:solidFill>
                      <a:schemeClr val="bg1">
                        <a:lumMod val="85000"/>
                      </a:schemeClr>
                    </a:solidFill>
                  </a:tcPr>
                </a:tc>
                <a:tc>
                  <a:txBody>
                    <a:bodyPr/>
                    <a:lstStyle/>
                    <a:p>
                      <a:pPr algn="l" fontAlgn="t"/>
                      <a:r>
                        <a:rPr lang="en-US" sz="1100" b="0" i="0" u="none" strike="noStrike" dirty="0">
                          <a:solidFill>
                            <a:srgbClr val="000000"/>
                          </a:solidFill>
                          <a:effectLst/>
                          <a:latin typeface="Calibri" panose="020F0502020204030204" pitchFamily="34" charset="0"/>
                        </a:rPr>
                        <a:t>Monitor Hub: Pipelines, SQL Pools, Spark apps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Azure Advisor recommendations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Maintenance windows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Automatic statistics management</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Workload Management</a:t>
                      </a: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Go to break Review timing for break, remind audience to stay signed into the meeting, when session will resume, and what they will be doing next. (Data Loading &amp; Data Lake Organization)</a:t>
                      </a:r>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CSA25P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Monitor &amp; Manage</a:t>
            </a:r>
            <a:endParaRPr lang="en-US" sz="1836" dirty="0">
              <a:solidFill>
                <a:srgbClr val="000000"/>
              </a:solidFill>
              <a:latin typeface="Segoe UI"/>
            </a:endParaRPr>
          </a:p>
        </p:txBody>
      </p:sp>
    </p:spTree>
    <p:extLst>
      <p:ext uri="{BB962C8B-B14F-4D97-AF65-F5344CB8AC3E}">
        <p14:creationId xmlns:p14="http://schemas.microsoft.com/office/powerpoint/2010/main" val="60765593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61701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2462213"/>
          </a:xfrm>
        </p:spPr>
        <p:txBody>
          <a:bodyPr/>
          <a:lstStyle/>
          <a:p>
            <a:r>
              <a:rPr lang="en-US" dirty="0"/>
              <a:t>Monitor Hub: Pipelines, SQL Pools, Spark apps</a:t>
            </a:r>
            <a:br>
              <a:rPr lang="en-US" dirty="0"/>
            </a:br>
            <a:r>
              <a:rPr lang="en-US" dirty="0"/>
              <a:t>Azure Advisor recommendations</a:t>
            </a:r>
            <a:br>
              <a:rPr lang="en-US" dirty="0"/>
            </a:br>
            <a:r>
              <a:rPr lang="en-US" dirty="0"/>
              <a:t>Maintenance windows</a:t>
            </a:r>
            <a:br>
              <a:rPr lang="en-US" dirty="0"/>
            </a:br>
            <a:r>
              <a:rPr lang="en-US" dirty="0"/>
              <a:t>Automatic statistics management</a:t>
            </a:r>
            <a:br>
              <a:rPr lang="en-US" dirty="0"/>
            </a:br>
            <a:r>
              <a:rPr lang="en-US" dirty="0"/>
              <a:t>Workload Management</a:t>
            </a:r>
            <a:r>
              <a:rPr lang="en-US" sz="2000" dirty="0"/>
              <a:t> </a:t>
            </a:r>
            <a:br>
              <a:rPr lang="en-US" sz="2000" dirty="0"/>
            </a:br>
            <a:endParaRPr lang="en-US" sz="20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Monitor &amp; Manage</a:t>
            </a:r>
          </a:p>
        </p:txBody>
      </p:sp>
      <p:sp>
        <p:nvSpPr>
          <p:cNvPr id="2" name="Text Placeholder 1"/>
          <p:cNvSpPr>
            <a:spLocks noGrp="1"/>
          </p:cNvSpPr>
          <p:nvPr>
            <p:ph type="body" sz="quarter" idx="12"/>
          </p:nvPr>
        </p:nvSpPr>
        <p:spPr>
          <a:xfrm>
            <a:off x="595914" y="4041282"/>
            <a:ext cx="5186010" cy="615553"/>
          </a:xfrm>
        </p:spPr>
        <p:txBody>
          <a:bodyPr/>
          <a:lstStyle/>
          <a:p>
            <a:r>
              <a:rPr lang="en-US" dirty="0"/>
              <a:t>CSA25P</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 sample 1</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1</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Monitoring</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Monitor resources within Synapse Studio and the Azure Portal.</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99309"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2</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Manage </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Manage resources for optimal utilization and performance.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35795" y="1152408"/>
            <a:ext cx="10430642" cy="1236199"/>
          </a:xfrm>
        </p:spPr>
        <p:txBody>
          <a:bodyPr/>
          <a:lstStyle/>
          <a:p>
            <a:r>
              <a:rPr lang="en-US" sz="1836" dirty="0">
                <a:solidFill>
                  <a:schemeClr val="tx2"/>
                </a:solidFill>
                <a:latin typeface="+mj-lt"/>
              </a:rPr>
              <a:t>Overview</a:t>
            </a:r>
          </a:p>
          <a:p>
            <a:pPr>
              <a:lnSpc>
                <a:spcPct val="100000"/>
              </a:lnSpc>
              <a:spcAft>
                <a:spcPts val="612"/>
              </a:spcAft>
            </a:pPr>
            <a:r>
              <a:rPr lang="en-US" sz="1632" dirty="0"/>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35795" y="2785011"/>
            <a:ext cx="11388614" cy="2556459"/>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35794" y="227014"/>
            <a:ext cx="5666571" cy="773112"/>
          </a:xfrm>
        </p:spPr>
        <p:txBody>
          <a:bodyPr/>
          <a:lstStyle/>
          <a:p>
            <a:r>
              <a:rPr lang="en-US" dirty="0"/>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35795" y="1152407"/>
            <a:ext cx="6696842" cy="5180413"/>
          </a:xfrm>
        </p:spPr>
        <p:txBody>
          <a:bodyPr/>
          <a:lstStyle/>
          <a:p>
            <a:r>
              <a:rPr lang="en-US" sz="1836" b="1" dirty="0">
                <a:solidFill>
                  <a:schemeClr val="tx2"/>
                </a:solidFill>
                <a:latin typeface="+mj-lt"/>
              </a:rPr>
              <a:t>Overview</a:t>
            </a:r>
          </a:p>
          <a:p>
            <a:r>
              <a:rPr lang="en-US" sz="1632" dirty="0"/>
              <a:t>Monitor SQL requests and view the content of the SQL queries.</a:t>
            </a:r>
            <a:endParaRPr lang="en-US" dirty="0"/>
          </a:p>
          <a:p>
            <a:r>
              <a:rPr lang="en-US" sz="1836" b="1" dirty="0">
                <a:solidFill>
                  <a:schemeClr val="tx2"/>
                </a:solidFill>
                <a:latin typeface="+mj-lt"/>
              </a:rPr>
              <a:t>Benefits</a:t>
            </a:r>
          </a:p>
          <a:p>
            <a:r>
              <a:rPr lang="en-US" sz="1632" dirty="0"/>
              <a:t>View SQL requests, filter by time, user, workload group, and other properties. </a:t>
            </a:r>
          </a:p>
          <a:p>
            <a:endParaRPr lang="en-US" dirty="0"/>
          </a:p>
          <a:p>
            <a:endParaRPr lang="en-US" dirty="0"/>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35794" y="3497262"/>
            <a:ext cx="10450949" cy="3157884"/>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523037" y="3192462"/>
            <a:ext cx="5819048" cy="1247619"/>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103437" y="5097462"/>
            <a:ext cx="838200" cy="1524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941637" y="3649662"/>
            <a:ext cx="3581400" cy="1524000"/>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35796" y="227014"/>
            <a:ext cx="7615926" cy="773112"/>
          </a:xfrm>
        </p:spPr>
        <p:txBody>
          <a:bodyPr/>
          <a:lstStyle/>
          <a:p>
            <a:r>
              <a:rPr lang="en-US" dirty="0"/>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35795" y="1152407"/>
            <a:ext cx="5666570" cy="5544573"/>
          </a:xfrm>
        </p:spPr>
        <p:txBody>
          <a:bodyPr/>
          <a:lstStyle/>
          <a:p>
            <a:r>
              <a:rPr lang="en-US" sz="1836" b="1" dirty="0">
                <a:solidFill>
                  <a:schemeClr val="tx2"/>
                </a:solidFill>
                <a:latin typeface="+mj-lt"/>
              </a:rPr>
              <a:t>Overview</a:t>
            </a:r>
          </a:p>
          <a:p>
            <a:r>
              <a:rPr lang="en-US" sz="1632" dirty="0"/>
              <a:t>Monitor orchestration in the Synapse workspace for the progress and status of pipeline</a:t>
            </a:r>
          </a:p>
          <a:p>
            <a:endParaRPr lang="en-US" sz="1632" dirty="0"/>
          </a:p>
          <a:p>
            <a:r>
              <a:rPr lang="en-US" sz="1836" b="1" dirty="0">
                <a:solidFill>
                  <a:schemeClr val="tx2"/>
                </a:solidFill>
                <a:latin typeface="+mj-lt"/>
              </a:rPr>
              <a:t>Benefits</a:t>
            </a:r>
          </a:p>
          <a:p>
            <a:r>
              <a:rPr lang="en-US" sz="1632" dirty="0"/>
              <a:t>Track all/specific pipelines</a:t>
            </a:r>
          </a:p>
          <a:p>
            <a:r>
              <a:rPr lang="en-US" sz="1632" dirty="0"/>
              <a:t>Monitor pipeline run and activity run details</a:t>
            </a:r>
          </a:p>
          <a:p>
            <a:r>
              <a:rPr lang="en-US" sz="1632" dirty="0"/>
              <a:t>Find the root cause of pipeline failure or activity failure</a:t>
            </a:r>
          </a:p>
          <a:p>
            <a:endParaRPr lang="en-US" sz="1632" dirty="0"/>
          </a:p>
          <a:p>
            <a:endParaRPr lang="en-US" sz="1632" dirty="0"/>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578738" y="2200776"/>
            <a:ext cx="6601081" cy="2273221"/>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35796" y="227014"/>
            <a:ext cx="8529497" cy="773112"/>
          </a:xfrm>
        </p:spPr>
        <p:txBody>
          <a:bodyPr/>
          <a:lstStyle/>
          <a:p>
            <a:r>
              <a:rPr lang="en-US" dirty="0"/>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35795" y="1152408"/>
            <a:ext cx="5666570" cy="5393579"/>
          </a:xfrm>
        </p:spPr>
        <p:txBody>
          <a:bodyPr/>
          <a:lstStyle/>
          <a:p>
            <a:r>
              <a:rPr lang="en-US" sz="1836" dirty="0">
                <a:solidFill>
                  <a:schemeClr val="tx2"/>
                </a:solidFill>
                <a:latin typeface="+mj-lt"/>
              </a:rPr>
              <a:t>Overview</a:t>
            </a:r>
          </a:p>
          <a:p>
            <a:r>
              <a:rPr lang="en-US" sz="1632" dirty="0"/>
              <a:t>Monitor Spark pools, Spark applications for the progress and status of activities</a:t>
            </a:r>
          </a:p>
          <a:p>
            <a:r>
              <a:rPr lang="en-US" sz="1836" dirty="0">
                <a:solidFill>
                  <a:schemeClr val="tx2"/>
                </a:solidFill>
                <a:latin typeface="+mj-lt"/>
              </a:rPr>
              <a:t>Benefits</a:t>
            </a:r>
          </a:p>
          <a:p>
            <a:r>
              <a:rPr lang="en-US" sz="1836" dirty="0"/>
              <a:t>Monitor Spark pools for the status as paused, active, resume, scaling and upgrading</a:t>
            </a:r>
            <a:endParaRPr lang="en-US" sz="1836" dirty="0">
              <a:solidFill>
                <a:schemeClr val="tx2"/>
              </a:solidFill>
              <a:latin typeface="+mj-lt"/>
            </a:endParaRPr>
          </a:p>
          <a:p>
            <a:r>
              <a:rPr lang="en-US" sz="1836" dirty="0"/>
              <a:t>Track the usage of resources </a:t>
            </a:r>
          </a:p>
          <a:p>
            <a:endParaRPr lang="en-US" sz="1632" dirty="0"/>
          </a:p>
          <a:p>
            <a:endParaRPr lang="en-US" sz="1632" dirty="0"/>
          </a:p>
          <a:p>
            <a:endParaRPr lang="en-US" sz="1632" dirty="0"/>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933729" y="4629116"/>
            <a:ext cx="8285934" cy="1938066"/>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299930" y="1122157"/>
            <a:ext cx="2560098" cy="3117217"/>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11054</TotalTime>
  <Words>1769</Words>
  <Application>Microsoft Office PowerPoint</Application>
  <PresentationFormat>Custom</PresentationFormat>
  <Paragraphs>284</Paragraphs>
  <Slides>20</Slides>
  <Notes>12</Notes>
  <HiddenSlides>1</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20</vt:i4>
      </vt:variant>
    </vt:vector>
  </HeadingPairs>
  <TitlesOfParts>
    <vt:vector size="31"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Design Presentation: Monitor &amp; Manage</vt:lpstr>
      <vt:lpstr>PowerPoint Presentation</vt:lpstr>
      <vt:lpstr>Topics Covered</vt:lpstr>
      <vt:lpstr>Monitor &amp; Manage</vt:lpstr>
      <vt:lpstr>Agenda sample 1</vt:lpstr>
      <vt:lpstr>Monitor within Monitor Hub</vt:lpstr>
      <vt:lpstr>Monitor SQL Requests</vt:lpstr>
      <vt:lpstr>Monitor Orchestration</vt:lpstr>
      <vt:lpstr>Monitor Spark applications</vt:lpstr>
      <vt:lpstr>Monitor SQL Pools</vt:lpstr>
      <vt:lpstr>Workload Management</vt:lpstr>
      <vt:lpstr>Workload classification</vt:lpstr>
      <vt:lpstr>Workload importance</vt:lpstr>
      <vt:lpstr>Workload Isolation</vt:lpstr>
      <vt:lpstr>Azure Advisor recommendations</vt:lpstr>
      <vt:lpstr>Maintenance windows</vt:lpstr>
      <vt:lpstr>Automatic statistics management</vt:lpstr>
      <vt:lpstr>Manage 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Zoiner Tejada</cp:lastModifiedBy>
  <cp:revision>249</cp:revision>
  <dcterms:created xsi:type="dcterms:W3CDTF">2016-03-10T00:17:44Z</dcterms:created>
  <dcterms:modified xsi:type="dcterms:W3CDTF">2020-04-27T01:57:07Z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